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307" r:id="rId3"/>
    <p:sldId id="308" r:id="rId5"/>
    <p:sldId id="309" r:id="rId6"/>
    <p:sldId id="375" r:id="rId7"/>
    <p:sldId id="285" r:id="rId8"/>
    <p:sldId id="274" r:id="rId9"/>
    <p:sldId id="290" r:id="rId10"/>
    <p:sldId id="265" r:id="rId11"/>
    <p:sldId id="306" r:id="rId12"/>
    <p:sldId id="310" r:id="rId13"/>
    <p:sldId id="347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31" r:id="rId41"/>
  </p:sldIdLst>
  <p:sldSz cx="9144000" cy="5143500" type="screen16x9"/>
  <p:notesSz cx="6858000" cy="9144000"/>
  <p:embeddedFontLst>
    <p:embeddedFont>
      <p:font typeface="微软雅黑" panose="020B0503020204020204" charset="-122"/>
      <p:regular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</p:embeddedFontLst>
  <p:custDataLst>
    <p:tags r:id="rId51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F6A"/>
    <a:srgbClr val="F5EDE7"/>
    <a:srgbClr val="345F8A"/>
    <a:srgbClr val="F7F7F7"/>
    <a:srgbClr val="223D5A"/>
    <a:srgbClr val="58A8A6"/>
    <a:srgbClr val="89CFD1"/>
    <a:srgbClr val="F7D3DD"/>
    <a:srgbClr val="57A9A5"/>
    <a:srgbClr val="5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96" autoAdjust="0"/>
  </p:normalViewPr>
  <p:slideViewPr>
    <p:cSldViewPr snapToGrid="0" showGuides="1">
      <p:cViewPr varScale="1">
        <p:scale>
          <a:sx n="142" d="100"/>
          <a:sy n="142" d="100"/>
        </p:scale>
        <p:origin x="492" y="126"/>
      </p:cViewPr>
      <p:guideLst>
        <p:guide orient="horz" pos="957"/>
        <p:guide pos="2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87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gs" Target="tags/tag17.xml"/><Relationship Id="rId50" Type="http://schemas.openxmlformats.org/officeDocument/2006/relationships/font" Target="fonts/font5.fntdata"/><Relationship Id="rId5" Type="http://schemas.openxmlformats.org/officeDocument/2006/relationships/slide" Target="slides/slide2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zuser;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4404511" y="915065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0"/>
            <a:ext cx="4744730" cy="5143500"/>
          </a:xfrm>
          <a:custGeom>
            <a:avLst/>
            <a:gdLst>
              <a:gd name="connsiteX0" fmla="*/ 0 w 3937796"/>
              <a:gd name="connsiteY0" fmla="*/ 0 h 5143500"/>
              <a:gd name="connsiteX1" fmla="*/ 3937796 w 3937796"/>
              <a:gd name="connsiteY1" fmla="*/ 0 h 5143500"/>
              <a:gd name="connsiteX2" fmla="*/ 2355181 w 3937796"/>
              <a:gd name="connsiteY2" fmla="*/ 5143500 h 5143500"/>
              <a:gd name="connsiteX3" fmla="*/ 0 w 393779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7796" h="5143500">
                <a:moveTo>
                  <a:pt x="0" y="0"/>
                </a:moveTo>
                <a:lnTo>
                  <a:pt x="3937796" y="0"/>
                </a:lnTo>
                <a:lnTo>
                  <a:pt x="235518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5E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88758" y="217505"/>
            <a:ext cx="8566484" cy="4708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 advClick="0" advTm="0">
    <p:push dir="u"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9.png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image" Target="../media/image24.png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35.png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/>
          <p:cNvSpPr txBox="1"/>
          <p:nvPr/>
        </p:nvSpPr>
        <p:spPr>
          <a:xfrm>
            <a:off x="2088515" y="3505200"/>
            <a:ext cx="49669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Reporters: Jiawei Xiong, Yang Liu, Yicheng Wu, Cheng Zeng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   </a:t>
            </a:r>
            <a:endParaRPr lang="zh-CN" altLang="en-US" sz="15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Freeform 5"/>
          <p:cNvSpPr>
            <a:spLocks noEditPoints="1"/>
          </p:cNvSpPr>
          <p:nvPr/>
        </p:nvSpPr>
        <p:spPr bwMode="auto">
          <a:xfrm>
            <a:off x="4115554" y="1083071"/>
            <a:ext cx="912893" cy="476189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42" name="TextBox 28"/>
          <p:cNvSpPr txBox="1"/>
          <p:nvPr/>
        </p:nvSpPr>
        <p:spPr>
          <a:xfrm>
            <a:off x="1465580" y="1905635"/>
            <a:ext cx="6456045" cy="82867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Pneumonia Detection based on Traditional Machine Learning and Deep Learning</a:t>
            </a:r>
            <a:endParaRPr lang="zh-CN" altLang="en-US" sz="24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ipple dir="l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2258060" y="2571750"/>
            <a:ext cx="46272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Pneumonia Detection based on </a:t>
            </a:r>
            <a:r>
              <a:rPr lang="en-US" altLang="zh-CN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CNN</a:t>
            </a:r>
            <a:endParaRPr lang="en-US" altLang="zh-CN" sz="24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7" name="文本框 10"/>
          <p:cNvSpPr txBox="1"/>
          <p:nvPr/>
        </p:nvSpPr>
        <p:spPr>
          <a:xfrm>
            <a:off x="3493992" y="1118273"/>
            <a:ext cx="215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03</a:t>
            </a:r>
            <a:endParaRPr lang="en-US" altLang="zh-CN" sz="7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04511" y="4135686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 augmentation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Data a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0" y="1604645"/>
            <a:ext cx="6616700" cy="21932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Convolutional layer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Conv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2075" y="1653540"/>
            <a:ext cx="6297930" cy="1835785"/>
          </a:xfrm>
          <a:prstGeom prst="rect">
            <a:avLst/>
          </a:prstGeom>
        </p:spPr>
      </p:pic>
      <p:sp>
        <p:nvSpPr>
          <p:cNvPr id="6" name="文本框 10"/>
          <p:cNvSpPr txBox="1"/>
          <p:nvPr>
            <p:custDataLst>
              <p:tags r:id="rId3"/>
            </p:custDataLst>
          </p:nvPr>
        </p:nvSpPr>
        <p:spPr>
          <a:xfrm>
            <a:off x="1886585" y="3549650"/>
            <a:ext cx="5773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dirty="0" smtClean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Fillter</a:t>
            </a:r>
            <a:endParaRPr lang="en-US" sz="20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Padding and bias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Padd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7255" y="1188720"/>
            <a:ext cx="4808855" cy="1638935"/>
          </a:xfrm>
          <a:prstGeom prst="rect">
            <a:avLst/>
          </a:prstGeom>
        </p:spPr>
      </p:pic>
      <p:pic>
        <p:nvPicPr>
          <p:cNvPr id="4" name="图片 3" descr="Bi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0" y="3030855"/>
            <a:ext cx="6191885" cy="12109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Activation functions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act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5810" y="1431290"/>
            <a:ext cx="5071745" cy="27070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Pooling layer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Pool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815" y="1504315"/>
            <a:ext cx="5500370" cy="23533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Dropout layer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Dropou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1990" y="1117600"/>
            <a:ext cx="5239385" cy="2847340"/>
          </a:xfrm>
          <a:prstGeom prst="rect">
            <a:avLst/>
          </a:prstGeom>
        </p:spPr>
      </p:pic>
      <p:sp>
        <p:nvSpPr>
          <p:cNvPr id="2" name="文本框 10"/>
          <p:cNvSpPr txBox="1"/>
          <p:nvPr>
            <p:custDataLst>
              <p:tags r:id="rId3"/>
            </p:custDataLst>
          </p:nvPr>
        </p:nvSpPr>
        <p:spPr>
          <a:xfrm>
            <a:off x="1827530" y="4218305"/>
            <a:ext cx="57734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Dropout layer randomly sets input units to 0 with a frequency of rate at each step during</a:t>
            </a:r>
            <a:endParaRPr lang="en-US" sz="9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sz="9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training time, which helps prevent overfitting. Inputs not set to 0 are scaled up by 1/(1 − rate)</a:t>
            </a:r>
            <a:endParaRPr lang="en-US" sz="9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sz="9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such that the sum over all inputs is unchanged.</a:t>
            </a:r>
            <a:endParaRPr lang="en-US" sz="9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Batch normalization layer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Batchn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9810" y="1297940"/>
            <a:ext cx="4565015" cy="30619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Dense layer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Den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0" y="1463675"/>
            <a:ext cx="7085965" cy="24834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Flatten layer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Flatt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1545" y="1094105"/>
            <a:ext cx="4740910" cy="32816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3227705" y="1099820"/>
            <a:ext cx="28498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-225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CONTENTS</a:t>
            </a:r>
            <a:endParaRPr lang="en-US" altLang="zh-CN" sz="3200" b="1" spc="-225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44997" y="2293110"/>
            <a:ext cx="3025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Background and significance of topic selection</a:t>
            </a:r>
            <a:endParaRPr lang="zh-CN" altLang="en-US" sz="16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1" name="文本框 10"/>
          <p:cNvSpPr txBox="1"/>
          <p:nvPr/>
        </p:nvSpPr>
        <p:spPr>
          <a:xfrm>
            <a:off x="2044996" y="3134233"/>
            <a:ext cx="3010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Pneumonia Detection based on </a:t>
            </a:r>
            <a:r>
              <a:rPr lang="en-US" altLang="zh-CN" sz="16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CNN</a:t>
            </a:r>
            <a:endParaRPr lang="en-US" altLang="zh-CN" sz="16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36" name="文本框 10"/>
          <p:cNvSpPr txBox="1"/>
          <p:nvPr/>
        </p:nvSpPr>
        <p:spPr>
          <a:xfrm>
            <a:off x="5784215" y="2196465"/>
            <a:ext cx="2272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Pneumonia Detection based on Traditional Machine Learning</a:t>
            </a:r>
            <a:endParaRPr lang="zh-CN" altLang="en-US" sz="16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50" name="文本框 10"/>
          <p:cNvSpPr txBox="1"/>
          <p:nvPr/>
        </p:nvSpPr>
        <p:spPr>
          <a:xfrm>
            <a:off x="5784057" y="3126613"/>
            <a:ext cx="21850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Pneumonia Detection based on </a:t>
            </a:r>
            <a:r>
              <a:rPr lang="en-US" altLang="zh-CN" sz="16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RCNN</a:t>
            </a:r>
            <a:endParaRPr lang="en-US" altLang="zh-CN" sz="16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270177" y="2373996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270177" y="3203689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612577" y="2373996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12577" y="3203689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7"/>
          <p:cNvSpPr txBox="1"/>
          <p:nvPr/>
        </p:nvSpPr>
        <p:spPr>
          <a:xfrm>
            <a:off x="1580430" y="2381484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01</a:t>
            </a:r>
            <a:endParaRPr lang="en-US" altLang="zh-CN" sz="18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38" name="文本框 17"/>
          <p:cNvSpPr txBox="1"/>
          <p:nvPr/>
        </p:nvSpPr>
        <p:spPr>
          <a:xfrm>
            <a:off x="1568705" y="3211177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03</a:t>
            </a:r>
            <a:endParaRPr lang="en-US" altLang="zh-CN" sz="18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43" name="文本框 17"/>
          <p:cNvSpPr txBox="1"/>
          <p:nvPr/>
        </p:nvSpPr>
        <p:spPr>
          <a:xfrm>
            <a:off x="5229566" y="2381484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02</a:t>
            </a:r>
            <a:endParaRPr lang="en-US" altLang="zh-CN" sz="18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52" name="文本框 17"/>
          <p:cNvSpPr txBox="1"/>
          <p:nvPr/>
        </p:nvSpPr>
        <p:spPr>
          <a:xfrm>
            <a:off x="5229566" y="3211177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04</a:t>
            </a:r>
            <a:endParaRPr lang="en-US" altLang="zh-CN" sz="18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53378" y="2064809"/>
            <a:ext cx="6103345" cy="0"/>
          </a:xfrm>
          <a:prstGeom prst="line">
            <a:avLst/>
          </a:prstGeom>
          <a:ln w="12700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53378" y="3915641"/>
            <a:ext cx="6103345" cy="0"/>
          </a:xfrm>
          <a:prstGeom prst="line">
            <a:avLst/>
          </a:prstGeom>
          <a:ln w="12700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Final CNN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CN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1372235"/>
            <a:ext cx="8540115" cy="28968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 the model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confusion_matri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911860"/>
            <a:ext cx="3957320" cy="3957320"/>
          </a:xfrm>
          <a:prstGeom prst="rect">
            <a:avLst/>
          </a:prstGeom>
        </p:spPr>
      </p:pic>
      <p:pic>
        <p:nvPicPr>
          <p:cNvPr id="4" name="图片 3" descr="meas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5" y="1748790"/>
            <a:ext cx="4639945" cy="22834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12255" y="2273300"/>
            <a:ext cx="739775" cy="2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/>
          <p:nvPr/>
        </p:nvSpPr>
        <p:spPr>
          <a:xfrm>
            <a:off x="3493992" y="1118273"/>
            <a:ext cx="21560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04</a:t>
            </a:r>
            <a:endParaRPr lang="en-US" altLang="zh-CN" sz="7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04511" y="3660706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50" name="文本框 10"/>
          <p:cNvSpPr txBox="1"/>
          <p:nvPr>
            <p:custDataLst>
              <p:tags r:id="rId1"/>
            </p:custDataLst>
          </p:nvPr>
        </p:nvSpPr>
        <p:spPr>
          <a:xfrm>
            <a:off x="1830705" y="2571750"/>
            <a:ext cx="5480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Pneumonia Detection based on </a:t>
            </a:r>
            <a:r>
              <a:rPr lang="en-US" altLang="zh-CN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RCNN</a:t>
            </a:r>
            <a:endParaRPr lang="en-US" altLang="zh-CN" sz="24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1" y="632655"/>
            <a:ext cx="3582383" cy="40577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48625" y="1237794"/>
            <a:ext cx="38354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Because of the infection and the body’s immune response, the sacks in the lungs (termed alveoli) are filled with fluids instead of air.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Pneumonia appears on a chest X-ray as opacity in the lungs with cloudy border.</a:t>
            </a:r>
            <a:endParaRPr lang="en-US" altLang="zh-CN" sz="2000" dirty="0"/>
          </a:p>
          <a:p>
            <a:endParaRPr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5494084" y="6377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10"/>
          <p:cNvSpPr txBox="1"/>
          <p:nvPr/>
        </p:nvSpPr>
        <p:spPr>
          <a:xfrm>
            <a:off x="3618121" y="453109"/>
            <a:ext cx="1968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Pneumonia</a:t>
            </a:r>
            <a:endParaRPr lang="zh-CN" altLang="en-US" sz="2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2672984" y="439430"/>
            <a:ext cx="409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Dataset and lungs opacity</a:t>
            </a:r>
            <a:endParaRPr lang="zh-CN" altLang="en-US" sz="2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839540"/>
            <a:ext cx="2789303" cy="386871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16814" y="1215411"/>
            <a:ext cx="4096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1" dirty="0"/>
              <a:t>Dataset(box)</a:t>
            </a:r>
            <a:endParaRPr lang="en-US" altLang="zh-CN" sz="1800" b="1" i="1" dirty="0"/>
          </a:p>
          <a:p>
            <a:r>
              <a:rPr lang="en-US" altLang="zh-CN" sz="1800" dirty="0"/>
              <a:t>x-min  y-min  width  height</a:t>
            </a:r>
            <a:endParaRPr lang="en-US" altLang="zh-CN" sz="18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55" y="2834012"/>
            <a:ext cx="1964106" cy="195811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16814" y="2078588"/>
            <a:ext cx="29774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1" dirty="0"/>
              <a:t>Lungs Opacity</a:t>
            </a:r>
            <a:endParaRPr lang="en-US" altLang="zh-CN" sz="1800" dirty="0"/>
          </a:p>
          <a:p>
            <a:r>
              <a:rPr lang="en-US" altLang="zh-CN" sz="1800" dirty="0"/>
              <a:t>Pneumonia appears on a chest X-ray as opacity in the lungs with cloudy border.</a:t>
            </a:r>
            <a:endParaRPr lang="en-US" altLang="zh-CN" sz="1800" dirty="0"/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850" y="1201355"/>
            <a:ext cx="1625767" cy="1632657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283553" y="209334"/>
            <a:ext cx="4633544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What is Mask-RCNN?</a:t>
            </a:r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endParaRPr lang="zh-CN" altLang="en-US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2" name="文本框 36"/>
          <p:cNvSpPr txBox="1"/>
          <p:nvPr/>
        </p:nvSpPr>
        <p:spPr>
          <a:xfrm>
            <a:off x="1692167" y="3208918"/>
            <a:ext cx="5759668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sz="100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2" name="文本框 10"/>
          <p:cNvSpPr txBox="1"/>
          <p:nvPr>
            <p:custDataLst>
              <p:tags r:id="rId1"/>
            </p:custDataLst>
          </p:nvPr>
        </p:nvSpPr>
        <p:spPr>
          <a:xfrm>
            <a:off x="951230" y="2046605"/>
            <a:ext cx="713867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endParaRPr lang="zh-CN" altLang="en-US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pic>
        <p:nvPicPr>
          <p:cNvPr id="3" name="图片 2" descr="@BJ@WIB8(54)mask_RCNNS{BBDX(A4X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858520"/>
            <a:ext cx="7613015" cy="3455670"/>
          </a:xfrm>
          <a:prstGeom prst="rect">
            <a:avLst/>
          </a:prstGeom>
        </p:spPr>
      </p:pic>
      <p:sp>
        <p:nvSpPr>
          <p:cNvPr id="4" name="文本框 10"/>
          <p:cNvSpPr txBox="1"/>
          <p:nvPr>
            <p:custDataLst>
              <p:tags r:id="rId3"/>
            </p:custDataLst>
          </p:nvPr>
        </p:nvSpPr>
        <p:spPr>
          <a:xfrm>
            <a:off x="-213995" y="2513330"/>
            <a:ext cx="807402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endParaRPr lang="zh-CN" altLang="en-US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76058" y="666534"/>
            <a:ext cx="3922344" cy="426847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8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R-CNN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8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Fast-RCNN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8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Faster-RCNN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865"/>
              </a:spcBef>
              <a:spcAft>
                <a:spcPts val="0"/>
              </a:spcAft>
              <a:buSzPct val="100000"/>
              <a:buNone/>
            </a:pPr>
            <a:r>
              <a:rPr lang="en-US" altLang="zh-CN" sz="28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Mask-RCNN</a:t>
            </a:r>
            <a:endParaRPr lang="en-US" altLang="zh-CN" sz="28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865"/>
              </a:spcBef>
              <a:spcAft>
                <a:spcPts val="0"/>
              </a:spcAft>
              <a:buSzPct val="100000"/>
              <a:buNone/>
            </a:pPr>
            <a:endParaRPr lang="en-US" altLang="zh-CN" sz="28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4" name="icon_1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564858" y="847776"/>
            <a:ext cx="457200" cy="390625"/>
          </a:xfrm>
          <a:custGeom>
            <a:avLst/>
            <a:gdLst>
              <a:gd name="connsiteX0" fmla="*/ 261962 w 601197"/>
              <a:gd name="connsiteY0" fmla="*/ 174262 h 513654"/>
              <a:gd name="connsiteX1" fmla="*/ 231578 w 601197"/>
              <a:gd name="connsiteY1" fmla="*/ 222807 h 513654"/>
              <a:gd name="connsiteX2" fmla="*/ 204991 w 601197"/>
              <a:gd name="connsiteY2" fmla="*/ 242528 h 513654"/>
              <a:gd name="connsiteX3" fmla="*/ 554415 w 601197"/>
              <a:gd name="connsiteY3" fmla="*/ 496630 h 513654"/>
              <a:gd name="connsiteX4" fmla="*/ 577963 w 601197"/>
              <a:gd name="connsiteY4" fmla="*/ 489803 h 513654"/>
              <a:gd name="connsiteX5" fmla="*/ 584040 w 601197"/>
              <a:gd name="connsiteY5" fmla="*/ 481460 h 513654"/>
              <a:gd name="connsiteX6" fmla="*/ 583281 w 601197"/>
              <a:gd name="connsiteY6" fmla="*/ 472358 h 513654"/>
              <a:gd name="connsiteX7" fmla="*/ 581761 w 601197"/>
              <a:gd name="connsiteY7" fmla="*/ 470840 h 513654"/>
              <a:gd name="connsiteX8" fmla="*/ 561252 w 601197"/>
              <a:gd name="connsiteY8" fmla="*/ 473875 h 513654"/>
              <a:gd name="connsiteX9" fmla="*/ 561252 w 601197"/>
              <a:gd name="connsiteY9" fmla="*/ 470082 h 513654"/>
              <a:gd name="connsiteX10" fmla="*/ 577963 w 601197"/>
              <a:gd name="connsiteY10" fmla="*/ 467048 h 513654"/>
              <a:gd name="connsiteX11" fmla="*/ 552136 w 601197"/>
              <a:gd name="connsiteY11" fmla="*/ 443534 h 513654"/>
              <a:gd name="connsiteX12" fmla="*/ 524030 w 601197"/>
              <a:gd name="connsiteY12" fmla="*/ 442776 h 513654"/>
              <a:gd name="connsiteX13" fmla="*/ 524030 w 601197"/>
              <a:gd name="connsiteY13" fmla="*/ 438983 h 513654"/>
              <a:gd name="connsiteX14" fmla="*/ 546819 w 601197"/>
              <a:gd name="connsiteY14" fmla="*/ 438983 h 513654"/>
              <a:gd name="connsiteX15" fmla="*/ 522511 w 601197"/>
              <a:gd name="connsiteY15" fmla="*/ 416986 h 513654"/>
              <a:gd name="connsiteX16" fmla="*/ 479973 w 601197"/>
              <a:gd name="connsiteY16" fmla="*/ 416228 h 513654"/>
              <a:gd name="connsiteX17" fmla="*/ 479973 w 601197"/>
              <a:gd name="connsiteY17" fmla="*/ 412435 h 513654"/>
              <a:gd name="connsiteX18" fmla="*/ 517194 w 601197"/>
              <a:gd name="connsiteY18" fmla="*/ 410918 h 513654"/>
              <a:gd name="connsiteX19" fmla="*/ 490607 w 601197"/>
              <a:gd name="connsiteY19" fmla="*/ 386646 h 513654"/>
              <a:gd name="connsiteX20" fmla="*/ 460222 w 601197"/>
              <a:gd name="connsiteY20" fmla="*/ 385887 h 513654"/>
              <a:gd name="connsiteX21" fmla="*/ 460222 w 601197"/>
              <a:gd name="connsiteY21" fmla="*/ 382095 h 513654"/>
              <a:gd name="connsiteX22" fmla="*/ 483771 w 601197"/>
              <a:gd name="connsiteY22" fmla="*/ 380577 h 513654"/>
              <a:gd name="connsiteX23" fmla="*/ 464780 w 601197"/>
              <a:gd name="connsiteY23" fmla="*/ 363132 h 513654"/>
              <a:gd name="connsiteX24" fmla="*/ 419203 w 601197"/>
              <a:gd name="connsiteY24" fmla="*/ 362373 h 513654"/>
              <a:gd name="connsiteX25" fmla="*/ 419203 w 601197"/>
              <a:gd name="connsiteY25" fmla="*/ 357822 h 513654"/>
              <a:gd name="connsiteX26" fmla="*/ 457184 w 601197"/>
              <a:gd name="connsiteY26" fmla="*/ 357064 h 513654"/>
              <a:gd name="connsiteX27" fmla="*/ 435155 w 601197"/>
              <a:gd name="connsiteY27" fmla="*/ 336584 h 513654"/>
              <a:gd name="connsiteX28" fmla="*/ 402492 w 601197"/>
              <a:gd name="connsiteY28" fmla="*/ 335825 h 513654"/>
              <a:gd name="connsiteX29" fmla="*/ 402492 w 601197"/>
              <a:gd name="connsiteY29" fmla="*/ 330516 h 513654"/>
              <a:gd name="connsiteX30" fmla="*/ 427559 w 601197"/>
              <a:gd name="connsiteY30" fmla="*/ 329757 h 513654"/>
              <a:gd name="connsiteX31" fmla="*/ 411607 w 601197"/>
              <a:gd name="connsiteY31" fmla="*/ 315345 h 513654"/>
              <a:gd name="connsiteX32" fmla="*/ 408569 w 601197"/>
              <a:gd name="connsiteY32" fmla="*/ 313070 h 513654"/>
              <a:gd name="connsiteX33" fmla="*/ 365270 w 601197"/>
              <a:gd name="connsiteY33" fmla="*/ 312311 h 513654"/>
              <a:gd name="connsiteX34" fmla="*/ 365270 w 601197"/>
              <a:gd name="connsiteY34" fmla="*/ 307002 h 513654"/>
              <a:gd name="connsiteX35" fmla="*/ 400972 w 601197"/>
              <a:gd name="connsiteY35" fmla="*/ 306243 h 513654"/>
              <a:gd name="connsiteX36" fmla="*/ 371347 w 601197"/>
              <a:gd name="connsiteY36" fmla="*/ 281212 h 513654"/>
              <a:gd name="connsiteX37" fmla="*/ 325011 w 601197"/>
              <a:gd name="connsiteY37" fmla="*/ 281212 h 513654"/>
              <a:gd name="connsiteX38" fmla="*/ 325011 w 601197"/>
              <a:gd name="connsiteY38" fmla="*/ 277420 h 513654"/>
              <a:gd name="connsiteX39" fmla="*/ 366030 w 601197"/>
              <a:gd name="connsiteY39" fmla="*/ 277420 h 513654"/>
              <a:gd name="connsiteX40" fmla="*/ 333366 w 601197"/>
              <a:gd name="connsiteY40" fmla="*/ 249355 h 513654"/>
              <a:gd name="connsiteX41" fmla="*/ 284751 w 601197"/>
              <a:gd name="connsiteY41" fmla="*/ 247838 h 513654"/>
              <a:gd name="connsiteX42" fmla="*/ 284751 w 601197"/>
              <a:gd name="connsiteY42" fmla="*/ 243287 h 513654"/>
              <a:gd name="connsiteX43" fmla="*/ 325770 w 601197"/>
              <a:gd name="connsiteY43" fmla="*/ 242528 h 513654"/>
              <a:gd name="connsiteX44" fmla="*/ 297664 w 601197"/>
              <a:gd name="connsiteY44" fmla="*/ 215980 h 513654"/>
              <a:gd name="connsiteX45" fmla="*/ 261203 w 601197"/>
              <a:gd name="connsiteY45" fmla="*/ 215222 h 513654"/>
              <a:gd name="connsiteX46" fmla="*/ 261203 w 601197"/>
              <a:gd name="connsiteY46" fmla="*/ 209154 h 513654"/>
              <a:gd name="connsiteX47" fmla="*/ 290068 w 601197"/>
              <a:gd name="connsiteY47" fmla="*/ 208395 h 513654"/>
              <a:gd name="connsiteX48" fmla="*/ 261962 w 601197"/>
              <a:gd name="connsiteY48" fmla="*/ 174262 h 513654"/>
              <a:gd name="connsiteX49" fmla="*/ 78857 w 601197"/>
              <a:gd name="connsiteY49" fmla="*/ 63903 h 513654"/>
              <a:gd name="connsiteX50" fmla="*/ 66806 w 601197"/>
              <a:gd name="connsiteY50" fmla="*/ 67317 h 513654"/>
              <a:gd name="connsiteX51" fmla="*/ 62251 w 601197"/>
              <a:gd name="connsiteY51" fmla="*/ 81733 h 513654"/>
              <a:gd name="connsiteX52" fmla="*/ 62251 w 601197"/>
              <a:gd name="connsiteY52" fmla="*/ 82492 h 513654"/>
              <a:gd name="connsiteX53" fmla="*/ 188265 w 601197"/>
              <a:gd name="connsiteY53" fmla="*/ 185679 h 513654"/>
              <a:gd name="connsiteX54" fmla="*/ 188265 w 601197"/>
              <a:gd name="connsiteY54" fmla="*/ 183403 h 513654"/>
              <a:gd name="connsiteX55" fmla="*/ 133609 w 601197"/>
              <a:gd name="connsiteY55" fmla="*/ 102977 h 513654"/>
              <a:gd name="connsiteX56" fmla="*/ 92616 w 601197"/>
              <a:gd name="connsiteY56" fmla="*/ 67317 h 513654"/>
              <a:gd name="connsiteX57" fmla="*/ 78857 w 601197"/>
              <a:gd name="connsiteY57" fmla="*/ 63903 h 513654"/>
              <a:gd name="connsiteX58" fmla="*/ 87302 w 601197"/>
              <a:gd name="connsiteY58" fmla="*/ 50625 h 513654"/>
              <a:gd name="connsiteX59" fmla="*/ 166251 w 601197"/>
              <a:gd name="connsiteY59" fmla="*/ 115117 h 513654"/>
              <a:gd name="connsiteX60" fmla="*/ 200411 w 601197"/>
              <a:gd name="connsiteY60" fmla="*/ 163676 h 513654"/>
              <a:gd name="connsiteX61" fmla="*/ 203447 w 601197"/>
              <a:gd name="connsiteY61" fmla="*/ 161399 h 513654"/>
              <a:gd name="connsiteX62" fmla="*/ 247476 w 601197"/>
              <a:gd name="connsiteY62" fmla="*/ 158365 h 513654"/>
              <a:gd name="connsiteX63" fmla="*/ 248236 w 601197"/>
              <a:gd name="connsiteY63" fmla="*/ 163676 h 513654"/>
              <a:gd name="connsiteX64" fmla="*/ 203447 w 601197"/>
              <a:gd name="connsiteY64" fmla="*/ 168228 h 513654"/>
              <a:gd name="connsiteX65" fmla="*/ 201929 w 601197"/>
              <a:gd name="connsiteY65" fmla="*/ 167469 h 513654"/>
              <a:gd name="connsiteX66" fmla="*/ 201929 w 601197"/>
              <a:gd name="connsiteY66" fmla="*/ 187196 h 513654"/>
              <a:gd name="connsiteX67" fmla="*/ 195856 w 601197"/>
              <a:gd name="connsiteY67" fmla="*/ 192507 h 513654"/>
              <a:gd name="connsiteX68" fmla="*/ 189783 w 601197"/>
              <a:gd name="connsiteY68" fmla="*/ 198577 h 513654"/>
              <a:gd name="connsiteX69" fmla="*/ 114631 w 601197"/>
              <a:gd name="connsiteY69" fmla="*/ 161399 h 513654"/>
              <a:gd name="connsiteX70" fmla="*/ 55419 w 601197"/>
              <a:gd name="connsiteY70" fmla="*/ 89320 h 513654"/>
              <a:gd name="connsiteX71" fmla="*/ 53901 w 601197"/>
              <a:gd name="connsiteY71" fmla="*/ 88562 h 513654"/>
              <a:gd name="connsiteX72" fmla="*/ 47828 w 601197"/>
              <a:gd name="connsiteY72" fmla="*/ 76422 h 513654"/>
              <a:gd name="connsiteX73" fmla="*/ 47828 w 601197"/>
              <a:gd name="connsiteY73" fmla="*/ 75663 h 513654"/>
              <a:gd name="connsiteX74" fmla="*/ 48587 w 601197"/>
              <a:gd name="connsiteY74" fmla="*/ 72628 h 513654"/>
              <a:gd name="connsiteX75" fmla="*/ 55419 w 601197"/>
              <a:gd name="connsiteY75" fmla="*/ 59730 h 513654"/>
              <a:gd name="connsiteX76" fmla="*/ 84266 w 601197"/>
              <a:gd name="connsiteY76" fmla="*/ 55936 h 513654"/>
              <a:gd name="connsiteX77" fmla="*/ 83507 w 601197"/>
              <a:gd name="connsiteY77" fmla="*/ 55178 h 513654"/>
              <a:gd name="connsiteX78" fmla="*/ 87302 w 601197"/>
              <a:gd name="connsiteY78" fmla="*/ 50625 h 513654"/>
              <a:gd name="connsiteX79" fmla="*/ 34875 w 601197"/>
              <a:gd name="connsiteY79" fmla="*/ 21749 h 513654"/>
              <a:gd name="connsiteX80" fmla="*/ 85730 w 601197"/>
              <a:gd name="connsiteY80" fmla="*/ 27876 h 513654"/>
              <a:gd name="connsiteX81" fmla="*/ 84971 w 601197"/>
              <a:gd name="connsiteY81" fmla="*/ 32471 h 513654"/>
              <a:gd name="connsiteX82" fmla="*/ 34116 w 601197"/>
              <a:gd name="connsiteY82" fmla="*/ 25579 h 513654"/>
              <a:gd name="connsiteX83" fmla="*/ 34875 w 601197"/>
              <a:gd name="connsiteY83" fmla="*/ 21749 h 513654"/>
              <a:gd name="connsiteX84" fmla="*/ 58955 w 601197"/>
              <a:gd name="connsiteY84" fmla="*/ 17060 h 513654"/>
              <a:gd name="connsiteX85" fmla="*/ 14327 w 601197"/>
              <a:gd name="connsiteY85" fmla="*/ 27111 h 513654"/>
              <a:gd name="connsiteX86" fmla="*/ 167770 w 601197"/>
              <a:gd name="connsiteY86" fmla="*/ 238736 h 513654"/>
              <a:gd name="connsiteX87" fmla="*/ 173847 w 601197"/>
              <a:gd name="connsiteY87" fmla="*/ 234943 h 513654"/>
              <a:gd name="connsiteX88" fmla="*/ 229299 w 601197"/>
              <a:gd name="connsiteY88" fmla="*/ 205361 h 513654"/>
              <a:gd name="connsiteX89" fmla="*/ 257405 w 601197"/>
              <a:gd name="connsiteY89" fmla="*/ 153782 h 513654"/>
              <a:gd name="connsiteX90" fmla="*/ 255885 w 601197"/>
              <a:gd name="connsiteY90" fmla="*/ 153024 h 513654"/>
              <a:gd name="connsiteX91" fmla="*/ 239933 w 601197"/>
              <a:gd name="connsiteY91" fmla="*/ 137095 h 513654"/>
              <a:gd name="connsiteX92" fmla="*/ 196635 w 601197"/>
              <a:gd name="connsiteY92" fmla="*/ 137095 h 513654"/>
              <a:gd name="connsiteX93" fmla="*/ 196635 w 601197"/>
              <a:gd name="connsiteY93" fmla="*/ 131785 h 513654"/>
              <a:gd name="connsiteX94" fmla="*/ 234616 w 601197"/>
              <a:gd name="connsiteY94" fmla="*/ 131785 h 513654"/>
              <a:gd name="connsiteX95" fmla="*/ 211068 w 601197"/>
              <a:gd name="connsiteY95" fmla="*/ 109788 h 513654"/>
              <a:gd name="connsiteX96" fmla="*/ 210308 w 601197"/>
              <a:gd name="connsiteY96" fmla="*/ 109788 h 513654"/>
              <a:gd name="connsiteX97" fmla="*/ 173847 w 601197"/>
              <a:gd name="connsiteY97" fmla="*/ 112064 h 513654"/>
              <a:gd name="connsiteX98" fmla="*/ 172328 w 601197"/>
              <a:gd name="connsiteY98" fmla="*/ 109030 h 513654"/>
              <a:gd name="connsiteX99" fmla="*/ 204991 w 601197"/>
              <a:gd name="connsiteY99" fmla="*/ 104479 h 513654"/>
              <a:gd name="connsiteX100" fmla="*/ 186760 w 601197"/>
              <a:gd name="connsiteY100" fmla="*/ 89309 h 513654"/>
              <a:gd name="connsiteX101" fmla="*/ 149539 w 601197"/>
              <a:gd name="connsiteY101" fmla="*/ 89309 h 513654"/>
              <a:gd name="connsiteX102" fmla="*/ 149539 w 601197"/>
              <a:gd name="connsiteY102" fmla="*/ 85516 h 513654"/>
              <a:gd name="connsiteX103" fmla="*/ 182203 w 601197"/>
              <a:gd name="connsiteY103" fmla="*/ 84758 h 513654"/>
              <a:gd name="connsiteX104" fmla="*/ 152577 w 601197"/>
              <a:gd name="connsiteY104" fmla="*/ 62761 h 513654"/>
              <a:gd name="connsiteX105" fmla="*/ 125991 w 601197"/>
              <a:gd name="connsiteY105" fmla="*/ 65795 h 513654"/>
              <a:gd name="connsiteX106" fmla="*/ 125231 w 601197"/>
              <a:gd name="connsiteY106" fmla="*/ 62002 h 513654"/>
              <a:gd name="connsiteX107" fmla="*/ 145741 w 601197"/>
              <a:gd name="connsiteY107" fmla="*/ 57451 h 513654"/>
              <a:gd name="connsiteX108" fmla="*/ 120674 w 601197"/>
              <a:gd name="connsiteY108" fmla="*/ 41522 h 513654"/>
              <a:gd name="connsiteX109" fmla="*/ 119914 w 601197"/>
              <a:gd name="connsiteY109" fmla="*/ 42281 h 513654"/>
              <a:gd name="connsiteX110" fmla="*/ 84972 w 601197"/>
              <a:gd name="connsiteY110" fmla="*/ 39247 h 513654"/>
              <a:gd name="connsiteX111" fmla="*/ 85731 w 601197"/>
              <a:gd name="connsiteY111" fmla="*/ 34696 h 513654"/>
              <a:gd name="connsiteX112" fmla="*/ 113837 w 601197"/>
              <a:gd name="connsiteY112" fmla="*/ 37730 h 513654"/>
              <a:gd name="connsiteX113" fmla="*/ 58955 w 601197"/>
              <a:gd name="connsiteY113" fmla="*/ 17060 h 513654"/>
              <a:gd name="connsiteX114" fmla="*/ 33509 w 601197"/>
              <a:gd name="connsiteY114" fmla="*/ 926 h 513654"/>
              <a:gd name="connsiteX115" fmla="*/ 264241 w 601197"/>
              <a:gd name="connsiteY115" fmla="*/ 144680 h 513654"/>
              <a:gd name="connsiteX116" fmla="*/ 264241 w 601197"/>
              <a:gd name="connsiteY116" fmla="*/ 151507 h 513654"/>
              <a:gd name="connsiteX117" fmla="*/ 265760 w 601197"/>
              <a:gd name="connsiteY117" fmla="*/ 154541 h 513654"/>
              <a:gd name="connsiteX118" fmla="*/ 264241 w 601197"/>
              <a:gd name="connsiteY118" fmla="*/ 165160 h 513654"/>
              <a:gd name="connsiteX119" fmla="*/ 423761 w 601197"/>
              <a:gd name="connsiteY119" fmla="*/ 303209 h 513654"/>
              <a:gd name="connsiteX120" fmla="*/ 593915 w 601197"/>
              <a:gd name="connsiteY120" fmla="*/ 463255 h 513654"/>
              <a:gd name="connsiteX121" fmla="*/ 595434 w 601197"/>
              <a:gd name="connsiteY121" fmla="*/ 467048 h 513654"/>
              <a:gd name="connsiteX122" fmla="*/ 593155 w 601197"/>
              <a:gd name="connsiteY122" fmla="*/ 500422 h 513654"/>
              <a:gd name="connsiteX123" fmla="*/ 562011 w 601197"/>
              <a:gd name="connsiteY123" fmla="*/ 510283 h 513654"/>
              <a:gd name="connsiteX124" fmla="*/ 553655 w 601197"/>
              <a:gd name="connsiteY124" fmla="*/ 512559 h 513654"/>
              <a:gd name="connsiteX125" fmla="*/ 197395 w 601197"/>
              <a:gd name="connsiteY125" fmla="*/ 245562 h 513654"/>
              <a:gd name="connsiteX126" fmla="*/ 173847 w 601197"/>
              <a:gd name="connsiteY126" fmla="*/ 245562 h 513654"/>
              <a:gd name="connsiteX127" fmla="*/ 170049 w 601197"/>
              <a:gd name="connsiteY127" fmla="*/ 247079 h 513654"/>
              <a:gd name="connsiteX128" fmla="*/ 41673 w 601197"/>
              <a:gd name="connsiteY128" fmla="*/ 139370 h 513654"/>
              <a:gd name="connsiteX129" fmla="*/ 2933 w 601197"/>
              <a:gd name="connsiteY129" fmla="*/ 28628 h 513654"/>
              <a:gd name="connsiteX130" fmla="*/ 7491 w 601197"/>
              <a:gd name="connsiteY130" fmla="*/ 18008 h 513654"/>
              <a:gd name="connsiteX131" fmla="*/ 9769 w 601197"/>
              <a:gd name="connsiteY131" fmla="*/ 15732 h 513654"/>
              <a:gd name="connsiteX132" fmla="*/ 33509 w 601197"/>
              <a:gd name="connsiteY132" fmla="*/ 926 h 51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01197" h="513654">
                <a:moveTo>
                  <a:pt x="261962" y="174262"/>
                </a:moveTo>
                <a:cubicBezTo>
                  <a:pt x="255885" y="192466"/>
                  <a:pt x="244491" y="209154"/>
                  <a:pt x="231578" y="222807"/>
                </a:cubicBezTo>
                <a:cubicBezTo>
                  <a:pt x="224741" y="229633"/>
                  <a:pt x="215626" y="237977"/>
                  <a:pt x="204991" y="242528"/>
                </a:cubicBezTo>
                <a:cubicBezTo>
                  <a:pt x="323491" y="323689"/>
                  <a:pt x="441992" y="407125"/>
                  <a:pt x="554415" y="496630"/>
                </a:cubicBezTo>
                <a:cubicBezTo>
                  <a:pt x="562771" y="495113"/>
                  <a:pt x="571886" y="494354"/>
                  <a:pt x="577963" y="489803"/>
                </a:cubicBezTo>
                <a:cubicBezTo>
                  <a:pt x="581002" y="488286"/>
                  <a:pt x="583281" y="485252"/>
                  <a:pt x="584040" y="481460"/>
                </a:cubicBezTo>
                <a:cubicBezTo>
                  <a:pt x="584800" y="478426"/>
                  <a:pt x="583281" y="475392"/>
                  <a:pt x="583281" y="472358"/>
                </a:cubicBezTo>
                <a:cubicBezTo>
                  <a:pt x="582521" y="472358"/>
                  <a:pt x="582521" y="471599"/>
                  <a:pt x="581761" y="470840"/>
                </a:cubicBezTo>
                <a:cubicBezTo>
                  <a:pt x="574925" y="472358"/>
                  <a:pt x="568088" y="473116"/>
                  <a:pt x="561252" y="473875"/>
                </a:cubicBezTo>
                <a:cubicBezTo>
                  <a:pt x="558973" y="473875"/>
                  <a:pt x="558973" y="470082"/>
                  <a:pt x="561252" y="470082"/>
                </a:cubicBezTo>
                <a:cubicBezTo>
                  <a:pt x="566569" y="469323"/>
                  <a:pt x="571886" y="468565"/>
                  <a:pt x="577963" y="467048"/>
                </a:cubicBezTo>
                <a:cubicBezTo>
                  <a:pt x="569607" y="459463"/>
                  <a:pt x="560492" y="451878"/>
                  <a:pt x="552136" y="443534"/>
                </a:cubicBezTo>
                <a:cubicBezTo>
                  <a:pt x="543021" y="443534"/>
                  <a:pt x="533146" y="443534"/>
                  <a:pt x="524030" y="442776"/>
                </a:cubicBezTo>
                <a:cubicBezTo>
                  <a:pt x="521751" y="442776"/>
                  <a:pt x="521751" y="438983"/>
                  <a:pt x="524030" y="438983"/>
                </a:cubicBezTo>
                <a:cubicBezTo>
                  <a:pt x="531627" y="438983"/>
                  <a:pt x="539223" y="438983"/>
                  <a:pt x="546819" y="438983"/>
                </a:cubicBezTo>
                <a:cubicBezTo>
                  <a:pt x="538463" y="431398"/>
                  <a:pt x="530867" y="423813"/>
                  <a:pt x="522511" y="416986"/>
                </a:cubicBezTo>
                <a:cubicBezTo>
                  <a:pt x="508838" y="417745"/>
                  <a:pt x="494405" y="416228"/>
                  <a:pt x="479973" y="416228"/>
                </a:cubicBezTo>
                <a:cubicBezTo>
                  <a:pt x="477694" y="416228"/>
                  <a:pt x="477694" y="412435"/>
                  <a:pt x="479973" y="412435"/>
                </a:cubicBezTo>
                <a:cubicBezTo>
                  <a:pt x="492126" y="411677"/>
                  <a:pt x="505040" y="410918"/>
                  <a:pt x="517194" y="410918"/>
                </a:cubicBezTo>
                <a:cubicBezTo>
                  <a:pt x="508078" y="403333"/>
                  <a:pt x="498963" y="394989"/>
                  <a:pt x="490607" y="386646"/>
                </a:cubicBezTo>
                <a:cubicBezTo>
                  <a:pt x="479973" y="387404"/>
                  <a:pt x="470097" y="386646"/>
                  <a:pt x="460222" y="385887"/>
                </a:cubicBezTo>
                <a:cubicBezTo>
                  <a:pt x="457184" y="385887"/>
                  <a:pt x="457184" y="382095"/>
                  <a:pt x="460222" y="382095"/>
                </a:cubicBezTo>
                <a:cubicBezTo>
                  <a:pt x="467819" y="381336"/>
                  <a:pt x="475415" y="381336"/>
                  <a:pt x="483771" y="380577"/>
                </a:cubicBezTo>
                <a:cubicBezTo>
                  <a:pt x="476934" y="375268"/>
                  <a:pt x="470857" y="369200"/>
                  <a:pt x="464780" y="363132"/>
                </a:cubicBezTo>
                <a:cubicBezTo>
                  <a:pt x="449588" y="363890"/>
                  <a:pt x="434395" y="363132"/>
                  <a:pt x="419203" y="362373"/>
                </a:cubicBezTo>
                <a:cubicBezTo>
                  <a:pt x="416165" y="362373"/>
                  <a:pt x="416165" y="357822"/>
                  <a:pt x="419203" y="357822"/>
                </a:cubicBezTo>
                <a:cubicBezTo>
                  <a:pt x="432117" y="357822"/>
                  <a:pt x="445030" y="357064"/>
                  <a:pt x="457184" y="357064"/>
                </a:cubicBezTo>
                <a:cubicBezTo>
                  <a:pt x="449588" y="350237"/>
                  <a:pt x="442751" y="343410"/>
                  <a:pt x="435155" y="336584"/>
                </a:cubicBezTo>
                <a:cubicBezTo>
                  <a:pt x="424520" y="337342"/>
                  <a:pt x="413126" y="335825"/>
                  <a:pt x="402492" y="335825"/>
                </a:cubicBezTo>
                <a:cubicBezTo>
                  <a:pt x="399453" y="335825"/>
                  <a:pt x="399453" y="330516"/>
                  <a:pt x="402492" y="330516"/>
                </a:cubicBezTo>
                <a:cubicBezTo>
                  <a:pt x="410847" y="330516"/>
                  <a:pt x="419203" y="329757"/>
                  <a:pt x="427559" y="329757"/>
                </a:cubicBezTo>
                <a:cubicBezTo>
                  <a:pt x="422242" y="325206"/>
                  <a:pt x="416924" y="320655"/>
                  <a:pt x="411607" y="315345"/>
                </a:cubicBezTo>
                <a:cubicBezTo>
                  <a:pt x="410847" y="314587"/>
                  <a:pt x="409328" y="313828"/>
                  <a:pt x="408569" y="313070"/>
                </a:cubicBezTo>
                <a:cubicBezTo>
                  <a:pt x="394136" y="313828"/>
                  <a:pt x="379703" y="312311"/>
                  <a:pt x="365270" y="312311"/>
                </a:cubicBezTo>
                <a:cubicBezTo>
                  <a:pt x="362232" y="312311"/>
                  <a:pt x="362232" y="307002"/>
                  <a:pt x="365270" y="307002"/>
                </a:cubicBezTo>
                <a:cubicBezTo>
                  <a:pt x="377424" y="307002"/>
                  <a:pt x="388818" y="306243"/>
                  <a:pt x="400972" y="306243"/>
                </a:cubicBezTo>
                <a:cubicBezTo>
                  <a:pt x="391097" y="297900"/>
                  <a:pt x="381222" y="289556"/>
                  <a:pt x="371347" y="281212"/>
                </a:cubicBezTo>
                <a:cubicBezTo>
                  <a:pt x="356155" y="281971"/>
                  <a:pt x="340203" y="281212"/>
                  <a:pt x="325011" y="281212"/>
                </a:cubicBezTo>
                <a:cubicBezTo>
                  <a:pt x="322732" y="281212"/>
                  <a:pt x="322732" y="278178"/>
                  <a:pt x="325011" y="277420"/>
                </a:cubicBezTo>
                <a:cubicBezTo>
                  <a:pt x="338684" y="277420"/>
                  <a:pt x="352357" y="276661"/>
                  <a:pt x="366030" y="277420"/>
                </a:cubicBezTo>
                <a:cubicBezTo>
                  <a:pt x="355395" y="267559"/>
                  <a:pt x="344001" y="258457"/>
                  <a:pt x="333366" y="249355"/>
                </a:cubicBezTo>
                <a:cubicBezTo>
                  <a:pt x="316655" y="249355"/>
                  <a:pt x="300703" y="248596"/>
                  <a:pt x="284751" y="247838"/>
                </a:cubicBezTo>
                <a:cubicBezTo>
                  <a:pt x="280953" y="247838"/>
                  <a:pt x="280953" y="243287"/>
                  <a:pt x="284751" y="243287"/>
                </a:cubicBezTo>
                <a:cubicBezTo>
                  <a:pt x="297664" y="243287"/>
                  <a:pt x="312097" y="241770"/>
                  <a:pt x="325770" y="242528"/>
                </a:cubicBezTo>
                <a:cubicBezTo>
                  <a:pt x="315895" y="233426"/>
                  <a:pt x="306780" y="225082"/>
                  <a:pt x="297664" y="215980"/>
                </a:cubicBezTo>
                <a:cubicBezTo>
                  <a:pt x="285511" y="215980"/>
                  <a:pt x="272597" y="215222"/>
                  <a:pt x="261203" y="215222"/>
                </a:cubicBezTo>
                <a:cubicBezTo>
                  <a:pt x="257405" y="215222"/>
                  <a:pt x="257405" y="209154"/>
                  <a:pt x="261203" y="209154"/>
                </a:cubicBezTo>
                <a:cubicBezTo>
                  <a:pt x="270318" y="209154"/>
                  <a:pt x="280193" y="208395"/>
                  <a:pt x="290068" y="208395"/>
                </a:cubicBezTo>
                <a:cubicBezTo>
                  <a:pt x="280193" y="197017"/>
                  <a:pt x="270318" y="185640"/>
                  <a:pt x="261962" y="174262"/>
                </a:cubicBezTo>
                <a:close/>
                <a:moveTo>
                  <a:pt x="78857" y="63903"/>
                </a:moveTo>
                <a:cubicBezTo>
                  <a:pt x="74208" y="63524"/>
                  <a:pt x="69843" y="64282"/>
                  <a:pt x="66806" y="67317"/>
                </a:cubicBezTo>
                <a:cubicBezTo>
                  <a:pt x="63010" y="70352"/>
                  <a:pt x="59215" y="77181"/>
                  <a:pt x="62251" y="81733"/>
                </a:cubicBezTo>
                <a:cubicBezTo>
                  <a:pt x="62251" y="81733"/>
                  <a:pt x="62251" y="82492"/>
                  <a:pt x="62251" y="82492"/>
                </a:cubicBezTo>
                <a:cubicBezTo>
                  <a:pt x="98689" y="122704"/>
                  <a:pt x="133609" y="172022"/>
                  <a:pt x="188265" y="185679"/>
                </a:cubicBezTo>
                <a:cubicBezTo>
                  <a:pt x="188265" y="184920"/>
                  <a:pt x="187506" y="184161"/>
                  <a:pt x="188265" y="183403"/>
                </a:cubicBezTo>
                <a:cubicBezTo>
                  <a:pt x="193579" y="153053"/>
                  <a:pt x="153346" y="121187"/>
                  <a:pt x="133609" y="102977"/>
                </a:cubicBezTo>
                <a:cubicBezTo>
                  <a:pt x="121463" y="90838"/>
                  <a:pt x="104003" y="80216"/>
                  <a:pt x="92616" y="67317"/>
                </a:cubicBezTo>
                <a:cubicBezTo>
                  <a:pt x="88441" y="65800"/>
                  <a:pt x="83507" y="64282"/>
                  <a:pt x="78857" y="63903"/>
                </a:cubicBezTo>
                <a:close/>
                <a:moveTo>
                  <a:pt x="87302" y="50625"/>
                </a:moveTo>
                <a:cubicBezTo>
                  <a:pt x="117667" y="57454"/>
                  <a:pt x="146514" y="93114"/>
                  <a:pt x="166251" y="115117"/>
                </a:cubicBezTo>
                <a:cubicBezTo>
                  <a:pt x="179915" y="129533"/>
                  <a:pt x="195097" y="145466"/>
                  <a:pt x="200411" y="163676"/>
                </a:cubicBezTo>
                <a:cubicBezTo>
                  <a:pt x="201170" y="162917"/>
                  <a:pt x="201929" y="162158"/>
                  <a:pt x="203447" y="161399"/>
                </a:cubicBezTo>
                <a:cubicBezTo>
                  <a:pt x="217871" y="159882"/>
                  <a:pt x="233053" y="157606"/>
                  <a:pt x="247476" y="158365"/>
                </a:cubicBezTo>
                <a:cubicBezTo>
                  <a:pt x="250513" y="158365"/>
                  <a:pt x="251272" y="162917"/>
                  <a:pt x="248236" y="163676"/>
                </a:cubicBezTo>
                <a:cubicBezTo>
                  <a:pt x="233812" y="166711"/>
                  <a:pt x="218630" y="167469"/>
                  <a:pt x="203447" y="168228"/>
                </a:cubicBezTo>
                <a:cubicBezTo>
                  <a:pt x="202688" y="168228"/>
                  <a:pt x="201929" y="168228"/>
                  <a:pt x="201929" y="167469"/>
                </a:cubicBezTo>
                <a:cubicBezTo>
                  <a:pt x="202688" y="173539"/>
                  <a:pt x="203447" y="180368"/>
                  <a:pt x="201929" y="187196"/>
                </a:cubicBezTo>
                <a:cubicBezTo>
                  <a:pt x="201170" y="190990"/>
                  <a:pt x="198134" y="192507"/>
                  <a:pt x="195856" y="192507"/>
                </a:cubicBezTo>
                <a:cubicBezTo>
                  <a:pt x="195097" y="195542"/>
                  <a:pt x="192820" y="197818"/>
                  <a:pt x="189783" y="198577"/>
                </a:cubicBezTo>
                <a:cubicBezTo>
                  <a:pt x="160178" y="200853"/>
                  <a:pt x="135127" y="180368"/>
                  <a:pt x="114631" y="161399"/>
                </a:cubicBezTo>
                <a:cubicBezTo>
                  <a:pt x="92616" y="140155"/>
                  <a:pt x="71361" y="115876"/>
                  <a:pt x="55419" y="89320"/>
                </a:cubicBezTo>
                <a:cubicBezTo>
                  <a:pt x="54660" y="89320"/>
                  <a:pt x="53901" y="89320"/>
                  <a:pt x="53901" y="88562"/>
                </a:cubicBezTo>
                <a:cubicBezTo>
                  <a:pt x="50105" y="84768"/>
                  <a:pt x="47828" y="80974"/>
                  <a:pt x="47828" y="76422"/>
                </a:cubicBezTo>
                <a:cubicBezTo>
                  <a:pt x="47828" y="76422"/>
                  <a:pt x="47828" y="76422"/>
                  <a:pt x="47828" y="75663"/>
                </a:cubicBezTo>
                <a:cubicBezTo>
                  <a:pt x="47069" y="74905"/>
                  <a:pt x="47828" y="73387"/>
                  <a:pt x="48587" y="72628"/>
                </a:cubicBezTo>
                <a:cubicBezTo>
                  <a:pt x="49346" y="68076"/>
                  <a:pt x="51624" y="63524"/>
                  <a:pt x="55419" y="59730"/>
                </a:cubicBezTo>
                <a:cubicBezTo>
                  <a:pt x="63770" y="53660"/>
                  <a:pt x="74397" y="53660"/>
                  <a:pt x="84266" y="55936"/>
                </a:cubicBezTo>
                <a:cubicBezTo>
                  <a:pt x="84266" y="55936"/>
                  <a:pt x="84266" y="55936"/>
                  <a:pt x="83507" y="55178"/>
                </a:cubicBezTo>
                <a:cubicBezTo>
                  <a:pt x="82748" y="52901"/>
                  <a:pt x="85025" y="50625"/>
                  <a:pt x="87302" y="50625"/>
                </a:cubicBezTo>
                <a:close/>
                <a:moveTo>
                  <a:pt x="34875" y="21749"/>
                </a:moveTo>
                <a:cubicBezTo>
                  <a:pt x="51574" y="23281"/>
                  <a:pt x="69031" y="24813"/>
                  <a:pt x="85730" y="27876"/>
                </a:cubicBezTo>
                <a:cubicBezTo>
                  <a:pt x="88007" y="28642"/>
                  <a:pt x="88007" y="32471"/>
                  <a:pt x="84971" y="32471"/>
                </a:cubicBezTo>
                <a:cubicBezTo>
                  <a:pt x="68272" y="30940"/>
                  <a:pt x="50815" y="27876"/>
                  <a:pt x="34116" y="25579"/>
                </a:cubicBezTo>
                <a:cubicBezTo>
                  <a:pt x="31839" y="25579"/>
                  <a:pt x="32598" y="21749"/>
                  <a:pt x="34875" y="21749"/>
                </a:cubicBezTo>
                <a:close/>
                <a:moveTo>
                  <a:pt x="58955" y="17060"/>
                </a:moveTo>
                <a:cubicBezTo>
                  <a:pt x="41863" y="14595"/>
                  <a:pt x="26481" y="17250"/>
                  <a:pt x="14327" y="27111"/>
                </a:cubicBezTo>
                <a:cubicBezTo>
                  <a:pt x="-6942" y="112822"/>
                  <a:pt x="107000" y="192466"/>
                  <a:pt x="167770" y="238736"/>
                </a:cubicBezTo>
                <a:cubicBezTo>
                  <a:pt x="168529" y="236460"/>
                  <a:pt x="170808" y="234185"/>
                  <a:pt x="173847" y="234943"/>
                </a:cubicBezTo>
                <a:cubicBezTo>
                  <a:pt x="193597" y="241011"/>
                  <a:pt x="217145" y="218256"/>
                  <a:pt x="229299" y="205361"/>
                </a:cubicBezTo>
                <a:cubicBezTo>
                  <a:pt x="243732" y="190191"/>
                  <a:pt x="249809" y="172745"/>
                  <a:pt x="257405" y="153782"/>
                </a:cubicBezTo>
                <a:cubicBezTo>
                  <a:pt x="256645" y="153782"/>
                  <a:pt x="255885" y="153024"/>
                  <a:pt x="255885" y="153024"/>
                </a:cubicBezTo>
                <a:cubicBezTo>
                  <a:pt x="251328" y="148473"/>
                  <a:pt x="246010" y="143163"/>
                  <a:pt x="239933" y="137095"/>
                </a:cubicBezTo>
                <a:cubicBezTo>
                  <a:pt x="225501" y="137853"/>
                  <a:pt x="211068" y="137095"/>
                  <a:pt x="196635" y="137095"/>
                </a:cubicBezTo>
                <a:cubicBezTo>
                  <a:pt x="193597" y="137095"/>
                  <a:pt x="193597" y="131785"/>
                  <a:pt x="196635" y="131785"/>
                </a:cubicBezTo>
                <a:cubicBezTo>
                  <a:pt x="209549" y="131785"/>
                  <a:pt x="221703" y="131027"/>
                  <a:pt x="234616" y="131785"/>
                </a:cubicBezTo>
                <a:cubicBezTo>
                  <a:pt x="227020" y="124959"/>
                  <a:pt x="219424" y="117374"/>
                  <a:pt x="211068" y="109788"/>
                </a:cubicBezTo>
                <a:cubicBezTo>
                  <a:pt x="210308" y="109788"/>
                  <a:pt x="210308" y="109788"/>
                  <a:pt x="210308" y="109788"/>
                </a:cubicBezTo>
                <a:cubicBezTo>
                  <a:pt x="197395" y="109788"/>
                  <a:pt x="186001" y="109030"/>
                  <a:pt x="173847" y="112064"/>
                </a:cubicBezTo>
                <a:cubicBezTo>
                  <a:pt x="170808" y="112822"/>
                  <a:pt x="170049" y="109788"/>
                  <a:pt x="172328" y="109030"/>
                </a:cubicBezTo>
                <a:cubicBezTo>
                  <a:pt x="182962" y="105237"/>
                  <a:pt x="194356" y="103720"/>
                  <a:pt x="204991" y="104479"/>
                </a:cubicBezTo>
                <a:cubicBezTo>
                  <a:pt x="198914" y="99169"/>
                  <a:pt x="192837" y="94618"/>
                  <a:pt x="186760" y="89309"/>
                </a:cubicBezTo>
                <a:cubicBezTo>
                  <a:pt x="174606" y="90067"/>
                  <a:pt x="161693" y="89309"/>
                  <a:pt x="149539" y="89309"/>
                </a:cubicBezTo>
                <a:cubicBezTo>
                  <a:pt x="147260" y="89309"/>
                  <a:pt x="147260" y="85516"/>
                  <a:pt x="149539" y="85516"/>
                </a:cubicBezTo>
                <a:cubicBezTo>
                  <a:pt x="160174" y="85516"/>
                  <a:pt x="170808" y="84758"/>
                  <a:pt x="182203" y="84758"/>
                </a:cubicBezTo>
                <a:cubicBezTo>
                  <a:pt x="172328" y="77172"/>
                  <a:pt x="163212" y="69587"/>
                  <a:pt x="152577" y="62761"/>
                </a:cubicBezTo>
                <a:cubicBezTo>
                  <a:pt x="144222" y="62761"/>
                  <a:pt x="135106" y="62761"/>
                  <a:pt x="125991" y="65795"/>
                </a:cubicBezTo>
                <a:cubicBezTo>
                  <a:pt x="123712" y="66553"/>
                  <a:pt x="122952" y="62761"/>
                  <a:pt x="125231" y="62002"/>
                </a:cubicBezTo>
                <a:cubicBezTo>
                  <a:pt x="132068" y="59727"/>
                  <a:pt x="138904" y="58210"/>
                  <a:pt x="145741" y="57451"/>
                </a:cubicBezTo>
                <a:cubicBezTo>
                  <a:pt x="137385" y="52141"/>
                  <a:pt x="129029" y="46073"/>
                  <a:pt x="120674" y="41522"/>
                </a:cubicBezTo>
                <a:cubicBezTo>
                  <a:pt x="119914" y="41522"/>
                  <a:pt x="119914" y="42281"/>
                  <a:pt x="119914" y="42281"/>
                </a:cubicBezTo>
                <a:cubicBezTo>
                  <a:pt x="108520" y="45315"/>
                  <a:pt x="95606" y="42281"/>
                  <a:pt x="84972" y="39247"/>
                </a:cubicBezTo>
                <a:cubicBezTo>
                  <a:pt x="81933" y="37730"/>
                  <a:pt x="83452" y="33937"/>
                  <a:pt x="85731" y="34696"/>
                </a:cubicBezTo>
                <a:cubicBezTo>
                  <a:pt x="95606" y="37730"/>
                  <a:pt x="103962" y="37730"/>
                  <a:pt x="113837" y="37730"/>
                </a:cubicBezTo>
                <a:cubicBezTo>
                  <a:pt x="94847" y="27111"/>
                  <a:pt x="76046" y="19525"/>
                  <a:pt x="58955" y="17060"/>
                </a:cubicBezTo>
                <a:close/>
                <a:moveTo>
                  <a:pt x="33509" y="926"/>
                </a:moveTo>
                <a:cubicBezTo>
                  <a:pt x="100484" y="-12036"/>
                  <a:pt x="239648" y="114813"/>
                  <a:pt x="264241" y="144680"/>
                </a:cubicBezTo>
                <a:cubicBezTo>
                  <a:pt x="265760" y="146956"/>
                  <a:pt x="265760" y="149231"/>
                  <a:pt x="264241" y="151507"/>
                </a:cubicBezTo>
                <a:cubicBezTo>
                  <a:pt x="265760" y="152265"/>
                  <a:pt x="265760" y="153024"/>
                  <a:pt x="265760" y="154541"/>
                </a:cubicBezTo>
                <a:cubicBezTo>
                  <a:pt x="265760" y="158333"/>
                  <a:pt x="265001" y="161367"/>
                  <a:pt x="264241" y="165160"/>
                </a:cubicBezTo>
                <a:cubicBezTo>
                  <a:pt x="323491" y="197776"/>
                  <a:pt x="375145" y="256940"/>
                  <a:pt x="423761" y="303209"/>
                </a:cubicBezTo>
                <a:cubicBezTo>
                  <a:pt x="480732" y="356305"/>
                  <a:pt x="536944" y="409401"/>
                  <a:pt x="593915" y="463255"/>
                </a:cubicBezTo>
                <a:cubicBezTo>
                  <a:pt x="595434" y="464014"/>
                  <a:pt x="595434" y="465531"/>
                  <a:pt x="595434" y="467048"/>
                </a:cubicBezTo>
                <a:cubicBezTo>
                  <a:pt x="606069" y="474633"/>
                  <a:pt x="599992" y="492079"/>
                  <a:pt x="593155" y="500422"/>
                </a:cubicBezTo>
                <a:cubicBezTo>
                  <a:pt x="584800" y="509525"/>
                  <a:pt x="573405" y="511042"/>
                  <a:pt x="562011" y="510283"/>
                </a:cubicBezTo>
                <a:cubicBezTo>
                  <a:pt x="560492" y="513317"/>
                  <a:pt x="556694" y="514834"/>
                  <a:pt x="553655" y="512559"/>
                </a:cubicBezTo>
                <a:cubicBezTo>
                  <a:pt x="431357" y="429122"/>
                  <a:pt x="312857" y="337342"/>
                  <a:pt x="197395" y="245562"/>
                </a:cubicBezTo>
                <a:cubicBezTo>
                  <a:pt x="189799" y="247838"/>
                  <a:pt x="181443" y="248596"/>
                  <a:pt x="173847" y="245562"/>
                </a:cubicBezTo>
                <a:cubicBezTo>
                  <a:pt x="173847" y="247079"/>
                  <a:pt x="172328" y="247838"/>
                  <a:pt x="170049" y="247079"/>
                </a:cubicBezTo>
                <a:cubicBezTo>
                  <a:pt x="119154" y="225082"/>
                  <a:pt x="74337" y="184123"/>
                  <a:pt x="41673" y="139370"/>
                </a:cubicBezTo>
                <a:cubicBezTo>
                  <a:pt x="18885" y="108271"/>
                  <a:pt x="-9221" y="68070"/>
                  <a:pt x="2933" y="28628"/>
                </a:cubicBezTo>
                <a:cubicBezTo>
                  <a:pt x="4452" y="24835"/>
                  <a:pt x="5212" y="21801"/>
                  <a:pt x="7491" y="18008"/>
                </a:cubicBezTo>
                <a:cubicBezTo>
                  <a:pt x="8250" y="16491"/>
                  <a:pt x="9010" y="16491"/>
                  <a:pt x="9769" y="15732"/>
                </a:cubicBezTo>
                <a:cubicBezTo>
                  <a:pt x="15846" y="7483"/>
                  <a:pt x="23941" y="2778"/>
                  <a:pt x="33509" y="9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0" name="icon_2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621172" y="1732699"/>
            <a:ext cx="344572" cy="457200"/>
          </a:xfrm>
          <a:custGeom>
            <a:avLst/>
            <a:gdLst>
              <a:gd name="connsiteX0" fmla="*/ 75886 w 457899"/>
              <a:gd name="connsiteY0" fmla="*/ 138257 h 607568"/>
              <a:gd name="connsiteX1" fmla="*/ 75886 w 457899"/>
              <a:gd name="connsiteY1" fmla="*/ 531893 h 607568"/>
              <a:gd name="connsiteX2" fmla="*/ 382116 w 457899"/>
              <a:gd name="connsiteY2" fmla="*/ 531893 h 607568"/>
              <a:gd name="connsiteX3" fmla="*/ 382116 w 457899"/>
              <a:gd name="connsiteY3" fmla="*/ 138257 h 607568"/>
              <a:gd name="connsiteX4" fmla="*/ 354239 w 457899"/>
              <a:gd name="connsiteY4" fmla="*/ 138257 h 607568"/>
              <a:gd name="connsiteX5" fmla="*/ 360331 w 457899"/>
              <a:gd name="connsiteY5" fmla="*/ 166094 h 607568"/>
              <a:gd name="connsiteX6" fmla="*/ 346599 w 457899"/>
              <a:gd name="connsiteY6" fmla="*/ 179909 h 607568"/>
              <a:gd name="connsiteX7" fmla="*/ 111403 w 457899"/>
              <a:gd name="connsiteY7" fmla="*/ 179909 h 607568"/>
              <a:gd name="connsiteX8" fmla="*/ 97568 w 457899"/>
              <a:gd name="connsiteY8" fmla="*/ 166094 h 607568"/>
              <a:gd name="connsiteX9" fmla="*/ 103763 w 457899"/>
              <a:gd name="connsiteY9" fmla="*/ 138257 h 607568"/>
              <a:gd name="connsiteX10" fmla="*/ 29529 w 457899"/>
              <a:gd name="connsiteY10" fmla="*/ 85779 h 607568"/>
              <a:gd name="connsiteX11" fmla="*/ 27567 w 457899"/>
              <a:gd name="connsiteY11" fmla="*/ 87738 h 607568"/>
              <a:gd name="connsiteX12" fmla="*/ 27567 w 457899"/>
              <a:gd name="connsiteY12" fmla="*/ 578184 h 607568"/>
              <a:gd name="connsiteX13" fmla="*/ 29529 w 457899"/>
              <a:gd name="connsiteY13" fmla="*/ 580143 h 607568"/>
              <a:gd name="connsiteX14" fmla="*/ 428474 w 457899"/>
              <a:gd name="connsiteY14" fmla="*/ 580143 h 607568"/>
              <a:gd name="connsiteX15" fmla="*/ 430332 w 457899"/>
              <a:gd name="connsiteY15" fmla="*/ 578184 h 607568"/>
              <a:gd name="connsiteX16" fmla="*/ 430332 w 457899"/>
              <a:gd name="connsiteY16" fmla="*/ 87738 h 607568"/>
              <a:gd name="connsiteX17" fmla="*/ 428474 w 457899"/>
              <a:gd name="connsiteY17" fmla="*/ 85779 h 607568"/>
              <a:gd name="connsiteX18" fmla="*/ 307159 w 457899"/>
              <a:gd name="connsiteY18" fmla="*/ 85779 h 607568"/>
              <a:gd name="connsiteX19" fmla="*/ 307159 w 457899"/>
              <a:gd name="connsiteY19" fmla="*/ 100729 h 607568"/>
              <a:gd name="connsiteX20" fmla="*/ 330699 w 457899"/>
              <a:gd name="connsiteY20" fmla="*/ 110729 h 607568"/>
              <a:gd name="connsiteX21" fmla="*/ 395848 w 457899"/>
              <a:gd name="connsiteY21" fmla="*/ 110729 h 607568"/>
              <a:gd name="connsiteX22" fmla="*/ 409580 w 457899"/>
              <a:gd name="connsiteY22" fmla="*/ 124442 h 607568"/>
              <a:gd name="connsiteX23" fmla="*/ 409580 w 457899"/>
              <a:gd name="connsiteY23" fmla="*/ 545605 h 607568"/>
              <a:gd name="connsiteX24" fmla="*/ 395848 w 457899"/>
              <a:gd name="connsiteY24" fmla="*/ 559420 h 607568"/>
              <a:gd name="connsiteX25" fmla="*/ 62051 w 457899"/>
              <a:gd name="connsiteY25" fmla="*/ 559420 h 607568"/>
              <a:gd name="connsiteX26" fmla="*/ 48319 w 457899"/>
              <a:gd name="connsiteY26" fmla="*/ 545605 h 607568"/>
              <a:gd name="connsiteX27" fmla="*/ 48319 w 457899"/>
              <a:gd name="connsiteY27" fmla="*/ 124442 h 607568"/>
              <a:gd name="connsiteX28" fmla="*/ 62051 w 457899"/>
              <a:gd name="connsiteY28" fmla="*/ 110729 h 607568"/>
              <a:gd name="connsiteX29" fmla="*/ 127200 w 457899"/>
              <a:gd name="connsiteY29" fmla="*/ 110729 h 607568"/>
              <a:gd name="connsiteX30" fmla="*/ 150740 w 457899"/>
              <a:gd name="connsiteY30" fmla="*/ 100729 h 607568"/>
              <a:gd name="connsiteX31" fmla="*/ 150740 w 457899"/>
              <a:gd name="connsiteY31" fmla="*/ 85779 h 607568"/>
              <a:gd name="connsiteX32" fmla="*/ 228966 w 457899"/>
              <a:gd name="connsiteY32" fmla="*/ 71950 h 607568"/>
              <a:gd name="connsiteX33" fmla="*/ 222774 w 457899"/>
              <a:gd name="connsiteY33" fmla="*/ 78132 h 607568"/>
              <a:gd name="connsiteX34" fmla="*/ 228966 w 457899"/>
              <a:gd name="connsiteY34" fmla="*/ 84314 h 607568"/>
              <a:gd name="connsiteX35" fmla="*/ 235158 w 457899"/>
              <a:gd name="connsiteY35" fmla="*/ 78132 h 607568"/>
              <a:gd name="connsiteX36" fmla="*/ 228966 w 457899"/>
              <a:gd name="connsiteY36" fmla="*/ 71950 h 607568"/>
              <a:gd name="connsiteX37" fmla="*/ 228966 w 457899"/>
              <a:gd name="connsiteY37" fmla="*/ 56805 h 607568"/>
              <a:gd name="connsiteX38" fmla="*/ 250225 w 457899"/>
              <a:gd name="connsiteY38" fmla="*/ 78132 h 607568"/>
              <a:gd name="connsiteX39" fmla="*/ 228966 w 457899"/>
              <a:gd name="connsiteY39" fmla="*/ 99356 h 607568"/>
              <a:gd name="connsiteX40" fmla="*/ 207603 w 457899"/>
              <a:gd name="connsiteY40" fmla="*/ 78132 h 607568"/>
              <a:gd name="connsiteX41" fmla="*/ 228966 w 457899"/>
              <a:gd name="connsiteY41" fmla="*/ 56805 h 607568"/>
              <a:gd name="connsiteX42" fmla="*/ 229001 w 457899"/>
              <a:gd name="connsiteY42" fmla="*/ 27528 h 607568"/>
              <a:gd name="connsiteX43" fmla="*/ 178307 w 457899"/>
              <a:gd name="connsiteY43" fmla="*/ 78150 h 607568"/>
              <a:gd name="connsiteX44" fmla="*/ 178307 w 457899"/>
              <a:gd name="connsiteY44" fmla="*/ 113101 h 607568"/>
              <a:gd name="connsiteX45" fmla="*/ 164472 w 457899"/>
              <a:gd name="connsiteY45" fmla="*/ 126813 h 607568"/>
              <a:gd name="connsiteX46" fmla="*/ 127613 w 457899"/>
              <a:gd name="connsiteY46" fmla="*/ 152382 h 607568"/>
              <a:gd name="connsiteX47" fmla="*/ 330286 w 457899"/>
              <a:gd name="connsiteY47" fmla="*/ 152382 h 607568"/>
              <a:gd name="connsiteX48" fmla="*/ 293427 w 457899"/>
              <a:gd name="connsiteY48" fmla="*/ 126813 h 607568"/>
              <a:gd name="connsiteX49" fmla="*/ 279695 w 457899"/>
              <a:gd name="connsiteY49" fmla="*/ 113101 h 607568"/>
              <a:gd name="connsiteX50" fmla="*/ 279695 w 457899"/>
              <a:gd name="connsiteY50" fmla="*/ 78150 h 607568"/>
              <a:gd name="connsiteX51" fmla="*/ 229001 w 457899"/>
              <a:gd name="connsiteY51" fmla="*/ 27528 h 607568"/>
              <a:gd name="connsiteX52" fmla="*/ 229001 w 457899"/>
              <a:gd name="connsiteY52" fmla="*/ 0 h 607568"/>
              <a:gd name="connsiteX53" fmla="*/ 304681 w 457899"/>
              <a:gd name="connsiteY53" fmla="*/ 58355 h 607568"/>
              <a:gd name="connsiteX54" fmla="*/ 428474 w 457899"/>
              <a:gd name="connsiteY54" fmla="*/ 58355 h 607568"/>
              <a:gd name="connsiteX55" fmla="*/ 457899 w 457899"/>
              <a:gd name="connsiteY55" fmla="*/ 87738 h 607568"/>
              <a:gd name="connsiteX56" fmla="*/ 457899 w 457899"/>
              <a:gd name="connsiteY56" fmla="*/ 578184 h 607568"/>
              <a:gd name="connsiteX57" fmla="*/ 428474 w 457899"/>
              <a:gd name="connsiteY57" fmla="*/ 607568 h 607568"/>
              <a:gd name="connsiteX58" fmla="*/ 29529 w 457899"/>
              <a:gd name="connsiteY58" fmla="*/ 607568 h 607568"/>
              <a:gd name="connsiteX59" fmla="*/ 0 w 457899"/>
              <a:gd name="connsiteY59" fmla="*/ 578184 h 607568"/>
              <a:gd name="connsiteX60" fmla="*/ 0 w 457899"/>
              <a:gd name="connsiteY60" fmla="*/ 87738 h 607568"/>
              <a:gd name="connsiteX61" fmla="*/ 29529 w 457899"/>
              <a:gd name="connsiteY61" fmla="*/ 58355 h 607568"/>
              <a:gd name="connsiteX62" fmla="*/ 153321 w 457899"/>
              <a:gd name="connsiteY62" fmla="*/ 58355 h 607568"/>
              <a:gd name="connsiteX63" fmla="*/ 229001 w 457899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57899" h="607568">
                <a:moveTo>
                  <a:pt x="75886" y="138257"/>
                </a:moveTo>
                <a:lnTo>
                  <a:pt x="75886" y="531893"/>
                </a:lnTo>
                <a:lnTo>
                  <a:pt x="382116" y="531893"/>
                </a:lnTo>
                <a:lnTo>
                  <a:pt x="382116" y="138257"/>
                </a:lnTo>
                <a:lnTo>
                  <a:pt x="354239" y="138257"/>
                </a:lnTo>
                <a:cubicBezTo>
                  <a:pt x="358163" y="146711"/>
                  <a:pt x="360331" y="156196"/>
                  <a:pt x="360331" y="166094"/>
                </a:cubicBezTo>
                <a:cubicBezTo>
                  <a:pt x="360331" y="173723"/>
                  <a:pt x="354136" y="179909"/>
                  <a:pt x="346599" y="179909"/>
                </a:cubicBezTo>
                <a:lnTo>
                  <a:pt x="111403" y="179909"/>
                </a:lnTo>
                <a:cubicBezTo>
                  <a:pt x="103763" y="179909"/>
                  <a:pt x="97568" y="173723"/>
                  <a:pt x="97568" y="166094"/>
                </a:cubicBezTo>
                <a:cubicBezTo>
                  <a:pt x="97568" y="156196"/>
                  <a:pt x="99840" y="146711"/>
                  <a:pt x="103763" y="138257"/>
                </a:cubicBezTo>
                <a:close/>
                <a:moveTo>
                  <a:pt x="29529" y="85779"/>
                </a:moveTo>
                <a:cubicBezTo>
                  <a:pt x="28393" y="85779"/>
                  <a:pt x="27567" y="86707"/>
                  <a:pt x="27567" y="87738"/>
                </a:cubicBezTo>
                <a:lnTo>
                  <a:pt x="27567" y="578184"/>
                </a:lnTo>
                <a:cubicBezTo>
                  <a:pt x="27567" y="579216"/>
                  <a:pt x="28393" y="580143"/>
                  <a:pt x="29529" y="580143"/>
                </a:cubicBezTo>
                <a:lnTo>
                  <a:pt x="428474" y="580143"/>
                </a:lnTo>
                <a:cubicBezTo>
                  <a:pt x="429506" y="580143"/>
                  <a:pt x="430332" y="579216"/>
                  <a:pt x="430332" y="578184"/>
                </a:cubicBezTo>
                <a:lnTo>
                  <a:pt x="430332" y="87738"/>
                </a:lnTo>
                <a:cubicBezTo>
                  <a:pt x="430332" y="86707"/>
                  <a:pt x="429506" y="85779"/>
                  <a:pt x="428474" y="85779"/>
                </a:cubicBezTo>
                <a:lnTo>
                  <a:pt x="307159" y="85779"/>
                </a:lnTo>
                <a:lnTo>
                  <a:pt x="307159" y="100729"/>
                </a:lnTo>
                <a:cubicBezTo>
                  <a:pt x="315728" y="102584"/>
                  <a:pt x="323678" y="105987"/>
                  <a:pt x="330699" y="110729"/>
                </a:cubicBezTo>
                <a:lnTo>
                  <a:pt x="395848" y="110729"/>
                </a:lnTo>
                <a:cubicBezTo>
                  <a:pt x="403488" y="110729"/>
                  <a:pt x="409580" y="116915"/>
                  <a:pt x="409580" y="124442"/>
                </a:cubicBezTo>
                <a:lnTo>
                  <a:pt x="409580" y="545605"/>
                </a:lnTo>
                <a:cubicBezTo>
                  <a:pt x="409580" y="553234"/>
                  <a:pt x="403488" y="559420"/>
                  <a:pt x="395848" y="559420"/>
                </a:cubicBezTo>
                <a:lnTo>
                  <a:pt x="62051" y="559420"/>
                </a:lnTo>
                <a:cubicBezTo>
                  <a:pt x="54514" y="559420"/>
                  <a:pt x="48319" y="553234"/>
                  <a:pt x="48319" y="545605"/>
                </a:cubicBezTo>
                <a:lnTo>
                  <a:pt x="48319" y="124442"/>
                </a:lnTo>
                <a:cubicBezTo>
                  <a:pt x="48319" y="116915"/>
                  <a:pt x="54514" y="110729"/>
                  <a:pt x="62051" y="110729"/>
                </a:cubicBezTo>
                <a:lnTo>
                  <a:pt x="127200" y="110729"/>
                </a:lnTo>
                <a:cubicBezTo>
                  <a:pt x="134221" y="105987"/>
                  <a:pt x="142171" y="102584"/>
                  <a:pt x="150740" y="100729"/>
                </a:cubicBezTo>
                <a:lnTo>
                  <a:pt x="150740" y="85779"/>
                </a:lnTo>
                <a:close/>
                <a:moveTo>
                  <a:pt x="228966" y="71950"/>
                </a:moveTo>
                <a:cubicBezTo>
                  <a:pt x="225560" y="71950"/>
                  <a:pt x="222774" y="74732"/>
                  <a:pt x="222774" y="78132"/>
                </a:cubicBezTo>
                <a:cubicBezTo>
                  <a:pt x="222774" y="81532"/>
                  <a:pt x="225560" y="84314"/>
                  <a:pt x="228966" y="84314"/>
                </a:cubicBezTo>
                <a:cubicBezTo>
                  <a:pt x="232371" y="84314"/>
                  <a:pt x="235158" y="81532"/>
                  <a:pt x="235158" y="78132"/>
                </a:cubicBezTo>
                <a:cubicBezTo>
                  <a:pt x="235158" y="74732"/>
                  <a:pt x="232371" y="71950"/>
                  <a:pt x="228966" y="71950"/>
                </a:cubicBezTo>
                <a:close/>
                <a:moveTo>
                  <a:pt x="228966" y="56805"/>
                </a:moveTo>
                <a:cubicBezTo>
                  <a:pt x="240731" y="56805"/>
                  <a:pt x="250225" y="66387"/>
                  <a:pt x="250225" y="78132"/>
                </a:cubicBezTo>
                <a:cubicBezTo>
                  <a:pt x="250225" y="89877"/>
                  <a:pt x="240731" y="99356"/>
                  <a:pt x="228966" y="99356"/>
                </a:cubicBezTo>
                <a:cubicBezTo>
                  <a:pt x="217201" y="99356"/>
                  <a:pt x="207603" y="89877"/>
                  <a:pt x="207603" y="78132"/>
                </a:cubicBezTo>
                <a:cubicBezTo>
                  <a:pt x="207603" y="66387"/>
                  <a:pt x="217201" y="56805"/>
                  <a:pt x="228966" y="56805"/>
                </a:cubicBezTo>
                <a:close/>
                <a:moveTo>
                  <a:pt x="229001" y="27528"/>
                </a:moveTo>
                <a:cubicBezTo>
                  <a:pt x="201021" y="27528"/>
                  <a:pt x="178307" y="50210"/>
                  <a:pt x="178307" y="78150"/>
                </a:cubicBezTo>
                <a:lnTo>
                  <a:pt x="178307" y="113101"/>
                </a:lnTo>
                <a:cubicBezTo>
                  <a:pt x="178307" y="120730"/>
                  <a:pt x="172112" y="126813"/>
                  <a:pt x="164472" y="126813"/>
                </a:cubicBezTo>
                <a:cubicBezTo>
                  <a:pt x="147643" y="126813"/>
                  <a:pt x="133188" y="137432"/>
                  <a:pt x="127613" y="152382"/>
                </a:cubicBezTo>
                <a:lnTo>
                  <a:pt x="330286" y="152382"/>
                </a:lnTo>
                <a:cubicBezTo>
                  <a:pt x="324711" y="137432"/>
                  <a:pt x="310256" y="126813"/>
                  <a:pt x="293427" y="126813"/>
                </a:cubicBezTo>
                <a:cubicBezTo>
                  <a:pt x="285890" y="126813"/>
                  <a:pt x="279695" y="120730"/>
                  <a:pt x="279695" y="113101"/>
                </a:cubicBezTo>
                <a:lnTo>
                  <a:pt x="279695" y="78150"/>
                </a:lnTo>
                <a:cubicBezTo>
                  <a:pt x="279695" y="50210"/>
                  <a:pt x="256878" y="27528"/>
                  <a:pt x="229001" y="27528"/>
                </a:cubicBezTo>
                <a:close/>
                <a:moveTo>
                  <a:pt x="229001" y="0"/>
                </a:moveTo>
                <a:cubicBezTo>
                  <a:pt x="265241" y="0"/>
                  <a:pt x="295802" y="24847"/>
                  <a:pt x="304681" y="58355"/>
                </a:cubicBezTo>
                <a:lnTo>
                  <a:pt x="428474" y="58355"/>
                </a:lnTo>
                <a:cubicBezTo>
                  <a:pt x="444683" y="58355"/>
                  <a:pt x="457899" y="71551"/>
                  <a:pt x="457899" y="87738"/>
                </a:cubicBezTo>
                <a:lnTo>
                  <a:pt x="457899" y="578184"/>
                </a:lnTo>
                <a:cubicBezTo>
                  <a:pt x="457899" y="594371"/>
                  <a:pt x="444683" y="607568"/>
                  <a:pt x="428474" y="607568"/>
                </a:cubicBezTo>
                <a:lnTo>
                  <a:pt x="29529" y="607568"/>
                </a:lnTo>
                <a:cubicBezTo>
                  <a:pt x="13216" y="607568"/>
                  <a:pt x="0" y="594371"/>
                  <a:pt x="0" y="578184"/>
                </a:cubicBezTo>
                <a:lnTo>
                  <a:pt x="0" y="87738"/>
                </a:lnTo>
                <a:cubicBezTo>
                  <a:pt x="0" y="71551"/>
                  <a:pt x="13216" y="58355"/>
                  <a:pt x="29529" y="58355"/>
                </a:cubicBezTo>
                <a:lnTo>
                  <a:pt x="153321" y="58355"/>
                </a:lnTo>
                <a:cubicBezTo>
                  <a:pt x="162097" y="24847"/>
                  <a:pt x="192658" y="0"/>
                  <a:pt x="229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icon_3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607536" y="2650909"/>
            <a:ext cx="371844" cy="457200"/>
          </a:xfrm>
          <a:custGeom>
            <a:avLst/>
            <a:gdLst>
              <a:gd name="connsiteX0" fmla="*/ 350688 w 492476"/>
              <a:gd name="connsiteY0" fmla="*/ 567660 h 605522"/>
              <a:gd name="connsiteX1" fmla="*/ 340630 w 492476"/>
              <a:gd name="connsiteY1" fmla="*/ 577703 h 605522"/>
              <a:gd name="connsiteX2" fmla="*/ 350688 w 492476"/>
              <a:gd name="connsiteY2" fmla="*/ 587747 h 605522"/>
              <a:gd name="connsiteX3" fmla="*/ 360746 w 492476"/>
              <a:gd name="connsiteY3" fmla="*/ 577703 h 605522"/>
              <a:gd name="connsiteX4" fmla="*/ 350688 w 492476"/>
              <a:gd name="connsiteY4" fmla="*/ 567660 h 605522"/>
              <a:gd name="connsiteX5" fmla="*/ 141788 w 492476"/>
              <a:gd name="connsiteY5" fmla="*/ 567660 h 605522"/>
              <a:gd name="connsiteX6" fmla="*/ 131730 w 492476"/>
              <a:gd name="connsiteY6" fmla="*/ 577703 h 605522"/>
              <a:gd name="connsiteX7" fmla="*/ 141788 w 492476"/>
              <a:gd name="connsiteY7" fmla="*/ 587747 h 605522"/>
              <a:gd name="connsiteX8" fmla="*/ 151935 w 492476"/>
              <a:gd name="connsiteY8" fmla="*/ 577703 h 605522"/>
              <a:gd name="connsiteX9" fmla="*/ 141788 w 492476"/>
              <a:gd name="connsiteY9" fmla="*/ 567660 h 605522"/>
              <a:gd name="connsiteX10" fmla="*/ 236136 w 492476"/>
              <a:gd name="connsiteY10" fmla="*/ 415946 h 605522"/>
              <a:gd name="connsiteX11" fmla="*/ 236136 w 492476"/>
              <a:gd name="connsiteY11" fmla="*/ 549885 h 605522"/>
              <a:gd name="connsiteX12" fmla="*/ 256340 w 492476"/>
              <a:gd name="connsiteY12" fmla="*/ 549885 h 605522"/>
              <a:gd name="connsiteX13" fmla="*/ 256340 w 492476"/>
              <a:gd name="connsiteY13" fmla="*/ 415946 h 605522"/>
              <a:gd name="connsiteX14" fmla="*/ 103248 w 492476"/>
              <a:gd name="connsiteY14" fmla="*/ 359065 h 605522"/>
              <a:gd name="connsiteX15" fmla="*/ 103248 w 492476"/>
              <a:gd name="connsiteY15" fmla="*/ 398171 h 605522"/>
              <a:gd name="connsiteX16" fmla="*/ 389228 w 492476"/>
              <a:gd name="connsiteY16" fmla="*/ 398171 h 605522"/>
              <a:gd name="connsiteX17" fmla="*/ 389228 w 492476"/>
              <a:gd name="connsiteY17" fmla="*/ 359065 h 605522"/>
              <a:gd name="connsiteX18" fmla="*/ 236136 w 492476"/>
              <a:gd name="connsiteY18" fmla="*/ 321114 h 605522"/>
              <a:gd name="connsiteX19" fmla="*/ 236136 w 492476"/>
              <a:gd name="connsiteY19" fmla="*/ 341289 h 605522"/>
              <a:gd name="connsiteX20" fmla="*/ 256340 w 492476"/>
              <a:gd name="connsiteY20" fmla="*/ 341289 h 605522"/>
              <a:gd name="connsiteX21" fmla="*/ 256340 w 492476"/>
              <a:gd name="connsiteY21" fmla="*/ 321114 h 605522"/>
              <a:gd name="connsiteX22" fmla="*/ 426077 w 492476"/>
              <a:gd name="connsiteY22" fmla="*/ 264233 h 605522"/>
              <a:gd name="connsiteX23" fmla="*/ 426077 w 492476"/>
              <a:gd name="connsiteY23" fmla="*/ 284408 h 605522"/>
              <a:gd name="connsiteX24" fmla="*/ 474675 w 492476"/>
              <a:gd name="connsiteY24" fmla="*/ 284408 h 605522"/>
              <a:gd name="connsiteX25" fmla="*/ 474675 w 492476"/>
              <a:gd name="connsiteY25" fmla="*/ 264233 h 605522"/>
              <a:gd name="connsiteX26" fmla="*/ 17801 w 492476"/>
              <a:gd name="connsiteY26" fmla="*/ 264233 h 605522"/>
              <a:gd name="connsiteX27" fmla="*/ 17801 w 492476"/>
              <a:gd name="connsiteY27" fmla="*/ 284408 h 605522"/>
              <a:gd name="connsiteX28" fmla="*/ 66488 w 492476"/>
              <a:gd name="connsiteY28" fmla="*/ 284408 h 605522"/>
              <a:gd name="connsiteX29" fmla="*/ 66488 w 492476"/>
              <a:gd name="connsiteY29" fmla="*/ 264233 h 605522"/>
              <a:gd name="connsiteX30" fmla="*/ 332293 w 492476"/>
              <a:gd name="connsiteY30" fmla="*/ 84679 h 605522"/>
              <a:gd name="connsiteX31" fmla="*/ 350075 w 492476"/>
              <a:gd name="connsiteY31" fmla="*/ 84679 h 605522"/>
              <a:gd name="connsiteX32" fmla="*/ 350075 w 492476"/>
              <a:gd name="connsiteY32" fmla="*/ 160607 h 605522"/>
              <a:gd name="connsiteX33" fmla="*/ 332293 w 492476"/>
              <a:gd name="connsiteY33" fmla="*/ 160607 h 605522"/>
              <a:gd name="connsiteX34" fmla="*/ 332293 w 492476"/>
              <a:gd name="connsiteY34" fmla="*/ 37329 h 605522"/>
              <a:gd name="connsiteX35" fmla="*/ 350075 w 492476"/>
              <a:gd name="connsiteY35" fmla="*/ 37329 h 605522"/>
              <a:gd name="connsiteX36" fmla="*/ 350075 w 492476"/>
              <a:gd name="connsiteY36" fmla="*/ 65767 h 605522"/>
              <a:gd name="connsiteX37" fmla="*/ 332293 w 492476"/>
              <a:gd name="connsiteY37" fmla="*/ 65767 h 605522"/>
              <a:gd name="connsiteX38" fmla="*/ 122207 w 492476"/>
              <a:gd name="connsiteY38" fmla="*/ 17775 h 605522"/>
              <a:gd name="connsiteX39" fmla="*/ 122207 w 492476"/>
              <a:gd name="connsiteY39" fmla="*/ 303339 h 605522"/>
              <a:gd name="connsiteX40" fmla="*/ 370269 w 492476"/>
              <a:gd name="connsiteY40" fmla="*/ 303339 h 605522"/>
              <a:gd name="connsiteX41" fmla="*/ 370269 w 492476"/>
              <a:gd name="connsiteY41" fmla="*/ 17775 h 605522"/>
              <a:gd name="connsiteX42" fmla="*/ 104405 w 492476"/>
              <a:gd name="connsiteY42" fmla="*/ 0 h 605522"/>
              <a:gd name="connsiteX43" fmla="*/ 388071 w 492476"/>
              <a:gd name="connsiteY43" fmla="*/ 0 h 605522"/>
              <a:gd name="connsiteX44" fmla="*/ 388071 w 492476"/>
              <a:gd name="connsiteY44" fmla="*/ 321114 h 605522"/>
              <a:gd name="connsiteX45" fmla="*/ 274142 w 492476"/>
              <a:gd name="connsiteY45" fmla="*/ 321114 h 605522"/>
              <a:gd name="connsiteX46" fmla="*/ 274142 w 492476"/>
              <a:gd name="connsiteY46" fmla="*/ 341289 h 605522"/>
              <a:gd name="connsiteX47" fmla="*/ 407029 w 492476"/>
              <a:gd name="connsiteY47" fmla="*/ 341289 h 605522"/>
              <a:gd name="connsiteX48" fmla="*/ 407029 w 492476"/>
              <a:gd name="connsiteY48" fmla="*/ 369730 h 605522"/>
              <a:gd name="connsiteX49" fmla="*/ 427234 w 492476"/>
              <a:gd name="connsiteY49" fmla="*/ 369730 h 605522"/>
              <a:gd name="connsiteX50" fmla="*/ 427234 w 492476"/>
              <a:gd name="connsiteY50" fmla="*/ 302183 h 605522"/>
              <a:gd name="connsiteX51" fmla="*/ 408275 w 492476"/>
              <a:gd name="connsiteY51" fmla="*/ 302183 h 605522"/>
              <a:gd name="connsiteX52" fmla="*/ 408275 w 492476"/>
              <a:gd name="connsiteY52" fmla="*/ 246457 h 605522"/>
              <a:gd name="connsiteX53" fmla="*/ 492476 w 492476"/>
              <a:gd name="connsiteY53" fmla="*/ 246457 h 605522"/>
              <a:gd name="connsiteX54" fmla="*/ 492476 w 492476"/>
              <a:gd name="connsiteY54" fmla="*/ 302183 h 605522"/>
              <a:gd name="connsiteX55" fmla="*/ 445035 w 492476"/>
              <a:gd name="connsiteY55" fmla="*/ 302183 h 605522"/>
              <a:gd name="connsiteX56" fmla="*/ 445035 w 492476"/>
              <a:gd name="connsiteY56" fmla="*/ 387506 h 605522"/>
              <a:gd name="connsiteX57" fmla="*/ 407029 w 492476"/>
              <a:gd name="connsiteY57" fmla="*/ 387506 h 605522"/>
              <a:gd name="connsiteX58" fmla="*/ 407029 w 492476"/>
              <a:gd name="connsiteY58" fmla="*/ 415946 h 605522"/>
              <a:gd name="connsiteX59" fmla="*/ 274142 w 492476"/>
              <a:gd name="connsiteY59" fmla="*/ 415946 h 605522"/>
              <a:gd name="connsiteX60" fmla="*/ 274142 w 492476"/>
              <a:gd name="connsiteY60" fmla="*/ 549885 h 605522"/>
              <a:gd name="connsiteX61" fmla="*/ 350688 w 492476"/>
              <a:gd name="connsiteY61" fmla="*/ 549885 h 605522"/>
              <a:gd name="connsiteX62" fmla="*/ 378547 w 492476"/>
              <a:gd name="connsiteY62" fmla="*/ 577703 h 605522"/>
              <a:gd name="connsiteX63" fmla="*/ 350688 w 492476"/>
              <a:gd name="connsiteY63" fmla="*/ 605522 h 605522"/>
              <a:gd name="connsiteX64" fmla="*/ 322829 w 492476"/>
              <a:gd name="connsiteY64" fmla="*/ 577703 h 605522"/>
              <a:gd name="connsiteX65" fmla="*/ 324698 w 492476"/>
              <a:gd name="connsiteY65" fmla="*/ 567660 h 605522"/>
              <a:gd name="connsiteX66" fmla="*/ 167778 w 492476"/>
              <a:gd name="connsiteY66" fmla="*/ 567660 h 605522"/>
              <a:gd name="connsiteX67" fmla="*/ 169736 w 492476"/>
              <a:gd name="connsiteY67" fmla="*/ 577703 h 605522"/>
              <a:gd name="connsiteX68" fmla="*/ 141788 w 492476"/>
              <a:gd name="connsiteY68" fmla="*/ 605522 h 605522"/>
              <a:gd name="connsiteX69" fmla="*/ 113929 w 492476"/>
              <a:gd name="connsiteY69" fmla="*/ 577703 h 605522"/>
              <a:gd name="connsiteX70" fmla="*/ 141788 w 492476"/>
              <a:gd name="connsiteY70" fmla="*/ 549885 h 605522"/>
              <a:gd name="connsiteX71" fmla="*/ 218334 w 492476"/>
              <a:gd name="connsiteY71" fmla="*/ 549885 h 605522"/>
              <a:gd name="connsiteX72" fmla="*/ 218334 w 492476"/>
              <a:gd name="connsiteY72" fmla="*/ 415946 h 605522"/>
              <a:gd name="connsiteX73" fmla="*/ 85447 w 492476"/>
              <a:gd name="connsiteY73" fmla="*/ 415946 h 605522"/>
              <a:gd name="connsiteX74" fmla="*/ 85447 w 492476"/>
              <a:gd name="connsiteY74" fmla="*/ 387506 h 605522"/>
              <a:gd name="connsiteX75" fmla="*/ 47441 w 492476"/>
              <a:gd name="connsiteY75" fmla="*/ 387506 h 605522"/>
              <a:gd name="connsiteX76" fmla="*/ 47441 w 492476"/>
              <a:gd name="connsiteY76" fmla="*/ 302183 h 605522"/>
              <a:gd name="connsiteX77" fmla="*/ 0 w 492476"/>
              <a:gd name="connsiteY77" fmla="*/ 302183 h 605522"/>
              <a:gd name="connsiteX78" fmla="*/ 0 w 492476"/>
              <a:gd name="connsiteY78" fmla="*/ 246457 h 605522"/>
              <a:gd name="connsiteX79" fmla="*/ 84290 w 492476"/>
              <a:gd name="connsiteY79" fmla="*/ 246457 h 605522"/>
              <a:gd name="connsiteX80" fmla="*/ 84290 w 492476"/>
              <a:gd name="connsiteY80" fmla="*/ 302183 h 605522"/>
              <a:gd name="connsiteX81" fmla="*/ 65242 w 492476"/>
              <a:gd name="connsiteY81" fmla="*/ 302183 h 605522"/>
              <a:gd name="connsiteX82" fmla="*/ 65242 w 492476"/>
              <a:gd name="connsiteY82" fmla="*/ 369730 h 605522"/>
              <a:gd name="connsiteX83" fmla="*/ 85447 w 492476"/>
              <a:gd name="connsiteY83" fmla="*/ 369730 h 605522"/>
              <a:gd name="connsiteX84" fmla="*/ 85447 w 492476"/>
              <a:gd name="connsiteY84" fmla="*/ 341289 h 605522"/>
              <a:gd name="connsiteX85" fmla="*/ 218334 w 492476"/>
              <a:gd name="connsiteY85" fmla="*/ 341289 h 605522"/>
              <a:gd name="connsiteX86" fmla="*/ 218334 w 492476"/>
              <a:gd name="connsiteY86" fmla="*/ 321114 h 605522"/>
              <a:gd name="connsiteX87" fmla="*/ 104405 w 492476"/>
              <a:gd name="connsiteY87" fmla="*/ 321114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92476" h="605522">
                <a:moveTo>
                  <a:pt x="350688" y="567660"/>
                </a:moveTo>
                <a:cubicBezTo>
                  <a:pt x="345169" y="567660"/>
                  <a:pt x="340630" y="572193"/>
                  <a:pt x="340630" y="577703"/>
                </a:cubicBezTo>
                <a:cubicBezTo>
                  <a:pt x="340630" y="583214"/>
                  <a:pt x="345169" y="587747"/>
                  <a:pt x="350688" y="587747"/>
                </a:cubicBezTo>
                <a:cubicBezTo>
                  <a:pt x="356206" y="587747"/>
                  <a:pt x="360746" y="583214"/>
                  <a:pt x="360746" y="577703"/>
                </a:cubicBezTo>
                <a:cubicBezTo>
                  <a:pt x="360746" y="572193"/>
                  <a:pt x="356206" y="567660"/>
                  <a:pt x="350688" y="567660"/>
                </a:cubicBezTo>
                <a:close/>
                <a:moveTo>
                  <a:pt x="141788" y="567660"/>
                </a:moveTo>
                <a:cubicBezTo>
                  <a:pt x="136270" y="567660"/>
                  <a:pt x="131730" y="572193"/>
                  <a:pt x="131730" y="577703"/>
                </a:cubicBezTo>
                <a:cubicBezTo>
                  <a:pt x="131730" y="583214"/>
                  <a:pt x="136270" y="587747"/>
                  <a:pt x="141788" y="587747"/>
                </a:cubicBezTo>
                <a:cubicBezTo>
                  <a:pt x="147396" y="587747"/>
                  <a:pt x="151935" y="583214"/>
                  <a:pt x="151935" y="577703"/>
                </a:cubicBezTo>
                <a:cubicBezTo>
                  <a:pt x="151935" y="572193"/>
                  <a:pt x="147396" y="567660"/>
                  <a:pt x="141788" y="567660"/>
                </a:cubicBezTo>
                <a:close/>
                <a:moveTo>
                  <a:pt x="236136" y="415946"/>
                </a:moveTo>
                <a:lnTo>
                  <a:pt x="236136" y="549885"/>
                </a:lnTo>
                <a:lnTo>
                  <a:pt x="256340" y="549885"/>
                </a:lnTo>
                <a:lnTo>
                  <a:pt x="256340" y="415946"/>
                </a:lnTo>
                <a:close/>
                <a:moveTo>
                  <a:pt x="103248" y="359065"/>
                </a:moveTo>
                <a:lnTo>
                  <a:pt x="103248" y="398171"/>
                </a:lnTo>
                <a:lnTo>
                  <a:pt x="389228" y="398171"/>
                </a:lnTo>
                <a:lnTo>
                  <a:pt x="389228" y="359065"/>
                </a:lnTo>
                <a:close/>
                <a:moveTo>
                  <a:pt x="236136" y="321114"/>
                </a:moveTo>
                <a:lnTo>
                  <a:pt x="236136" y="341289"/>
                </a:lnTo>
                <a:lnTo>
                  <a:pt x="256340" y="341289"/>
                </a:lnTo>
                <a:lnTo>
                  <a:pt x="256340" y="321114"/>
                </a:lnTo>
                <a:close/>
                <a:moveTo>
                  <a:pt x="426077" y="264233"/>
                </a:moveTo>
                <a:lnTo>
                  <a:pt x="426077" y="284408"/>
                </a:lnTo>
                <a:lnTo>
                  <a:pt x="474675" y="284408"/>
                </a:lnTo>
                <a:lnTo>
                  <a:pt x="474675" y="264233"/>
                </a:lnTo>
                <a:close/>
                <a:moveTo>
                  <a:pt x="17801" y="264233"/>
                </a:moveTo>
                <a:lnTo>
                  <a:pt x="17801" y="284408"/>
                </a:lnTo>
                <a:lnTo>
                  <a:pt x="66488" y="284408"/>
                </a:lnTo>
                <a:lnTo>
                  <a:pt x="66488" y="264233"/>
                </a:lnTo>
                <a:close/>
                <a:moveTo>
                  <a:pt x="332293" y="84679"/>
                </a:moveTo>
                <a:lnTo>
                  <a:pt x="350075" y="84679"/>
                </a:lnTo>
                <a:lnTo>
                  <a:pt x="350075" y="160607"/>
                </a:lnTo>
                <a:lnTo>
                  <a:pt x="332293" y="160607"/>
                </a:lnTo>
                <a:close/>
                <a:moveTo>
                  <a:pt x="332293" y="37329"/>
                </a:moveTo>
                <a:lnTo>
                  <a:pt x="350075" y="37329"/>
                </a:lnTo>
                <a:lnTo>
                  <a:pt x="350075" y="65767"/>
                </a:lnTo>
                <a:lnTo>
                  <a:pt x="332293" y="65767"/>
                </a:lnTo>
                <a:close/>
                <a:moveTo>
                  <a:pt x="122207" y="17775"/>
                </a:moveTo>
                <a:lnTo>
                  <a:pt x="122207" y="303339"/>
                </a:lnTo>
                <a:lnTo>
                  <a:pt x="370269" y="303339"/>
                </a:lnTo>
                <a:lnTo>
                  <a:pt x="370269" y="17775"/>
                </a:lnTo>
                <a:close/>
                <a:moveTo>
                  <a:pt x="104405" y="0"/>
                </a:moveTo>
                <a:lnTo>
                  <a:pt x="388071" y="0"/>
                </a:lnTo>
                <a:lnTo>
                  <a:pt x="388071" y="321114"/>
                </a:lnTo>
                <a:lnTo>
                  <a:pt x="274142" y="321114"/>
                </a:lnTo>
                <a:lnTo>
                  <a:pt x="274142" y="341289"/>
                </a:lnTo>
                <a:lnTo>
                  <a:pt x="407029" y="341289"/>
                </a:lnTo>
                <a:lnTo>
                  <a:pt x="407029" y="369730"/>
                </a:lnTo>
                <a:lnTo>
                  <a:pt x="427234" y="369730"/>
                </a:lnTo>
                <a:lnTo>
                  <a:pt x="427234" y="302183"/>
                </a:lnTo>
                <a:lnTo>
                  <a:pt x="408275" y="302183"/>
                </a:lnTo>
                <a:lnTo>
                  <a:pt x="408275" y="246457"/>
                </a:lnTo>
                <a:lnTo>
                  <a:pt x="492476" y="246457"/>
                </a:lnTo>
                <a:lnTo>
                  <a:pt x="492476" y="302183"/>
                </a:lnTo>
                <a:lnTo>
                  <a:pt x="445035" y="302183"/>
                </a:lnTo>
                <a:lnTo>
                  <a:pt x="445035" y="387506"/>
                </a:lnTo>
                <a:lnTo>
                  <a:pt x="407029" y="387506"/>
                </a:lnTo>
                <a:lnTo>
                  <a:pt x="407029" y="415946"/>
                </a:lnTo>
                <a:lnTo>
                  <a:pt x="274142" y="415946"/>
                </a:lnTo>
                <a:lnTo>
                  <a:pt x="274142" y="549885"/>
                </a:lnTo>
                <a:lnTo>
                  <a:pt x="350688" y="549885"/>
                </a:lnTo>
                <a:cubicBezTo>
                  <a:pt x="366086" y="549885"/>
                  <a:pt x="378547" y="562328"/>
                  <a:pt x="378547" y="577703"/>
                </a:cubicBezTo>
                <a:cubicBezTo>
                  <a:pt x="378547" y="593079"/>
                  <a:pt x="366086" y="605522"/>
                  <a:pt x="350688" y="605522"/>
                </a:cubicBezTo>
                <a:cubicBezTo>
                  <a:pt x="335290" y="605522"/>
                  <a:pt x="322829" y="593079"/>
                  <a:pt x="322829" y="577703"/>
                </a:cubicBezTo>
                <a:cubicBezTo>
                  <a:pt x="322829" y="574148"/>
                  <a:pt x="323452" y="570771"/>
                  <a:pt x="324698" y="567660"/>
                </a:cubicBezTo>
                <a:lnTo>
                  <a:pt x="167778" y="567660"/>
                </a:lnTo>
                <a:cubicBezTo>
                  <a:pt x="169024" y="570771"/>
                  <a:pt x="169736" y="574148"/>
                  <a:pt x="169736" y="577703"/>
                </a:cubicBezTo>
                <a:cubicBezTo>
                  <a:pt x="169736" y="593079"/>
                  <a:pt x="157186" y="605522"/>
                  <a:pt x="141788" y="605522"/>
                </a:cubicBezTo>
                <a:cubicBezTo>
                  <a:pt x="126479" y="605522"/>
                  <a:pt x="113929" y="593079"/>
                  <a:pt x="113929" y="577703"/>
                </a:cubicBezTo>
                <a:cubicBezTo>
                  <a:pt x="113929" y="562328"/>
                  <a:pt x="126479" y="549885"/>
                  <a:pt x="141788" y="549885"/>
                </a:cubicBezTo>
                <a:lnTo>
                  <a:pt x="218334" y="549885"/>
                </a:lnTo>
                <a:lnTo>
                  <a:pt x="218334" y="415946"/>
                </a:lnTo>
                <a:lnTo>
                  <a:pt x="85447" y="415946"/>
                </a:lnTo>
                <a:lnTo>
                  <a:pt x="85447" y="387506"/>
                </a:lnTo>
                <a:lnTo>
                  <a:pt x="47441" y="387506"/>
                </a:lnTo>
                <a:lnTo>
                  <a:pt x="47441" y="302183"/>
                </a:lnTo>
                <a:lnTo>
                  <a:pt x="0" y="302183"/>
                </a:lnTo>
                <a:lnTo>
                  <a:pt x="0" y="246457"/>
                </a:lnTo>
                <a:lnTo>
                  <a:pt x="84290" y="246457"/>
                </a:lnTo>
                <a:lnTo>
                  <a:pt x="84290" y="302183"/>
                </a:lnTo>
                <a:lnTo>
                  <a:pt x="65242" y="302183"/>
                </a:lnTo>
                <a:lnTo>
                  <a:pt x="65242" y="369730"/>
                </a:lnTo>
                <a:lnTo>
                  <a:pt x="85447" y="369730"/>
                </a:lnTo>
                <a:lnTo>
                  <a:pt x="85447" y="341289"/>
                </a:lnTo>
                <a:lnTo>
                  <a:pt x="218334" y="341289"/>
                </a:lnTo>
                <a:lnTo>
                  <a:pt x="218334" y="321114"/>
                </a:lnTo>
                <a:lnTo>
                  <a:pt x="104405" y="3211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9" name="icon_4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693356" y="3569119"/>
            <a:ext cx="200204" cy="457200"/>
          </a:xfrm>
          <a:custGeom>
            <a:avLst/>
            <a:gdLst>
              <a:gd name="connsiteX0" fmla="*/ 56876 w 265679"/>
              <a:gd name="connsiteY0" fmla="*/ 531217 h 606722"/>
              <a:gd name="connsiteX1" fmla="*/ 208803 w 265679"/>
              <a:gd name="connsiteY1" fmla="*/ 531217 h 606722"/>
              <a:gd name="connsiteX2" fmla="*/ 208803 w 265679"/>
              <a:gd name="connsiteY2" fmla="*/ 549776 h 606722"/>
              <a:gd name="connsiteX3" fmla="*/ 56876 w 265679"/>
              <a:gd name="connsiteY3" fmla="*/ 549776 h 606722"/>
              <a:gd name="connsiteX4" fmla="*/ 18691 w 265679"/>
              <a:gd name="connsiteY4" fmla="*/ 293719 h 606722"/>
              <a:gd name="connsiteX5" fmla="*/ 18691 w 265679"/>
              <a:gd name="connsiteY5" fmla="*/ 531182 h 606722"/>
              <a:gd name="connsiteX6" fmla="*/ 37827 w 265679"/>
              <a:gd name="connsiteY6" fmla="*/ 531182 h 606722"/>
              <a:gd name="connsiteX7" fmla="*/ 37827 w 265679"/>
              <a:gd name="connsiteY7" fmla="*/ 549756 h 606722"/>
              <a:gd name="connsiteX8" fmla="*/ 18691 w 265679"/>
              <a:gd name="connsiteY8" fmla="*/ 549756 h 606722"/>
              <a:gd name="connsiteX9" fmla="*/ 18691 w 265679"/>
              <a:gd name="connsiteY9" fmla="*/ 588059 h 606722"/>
              <a:gd name="connsiteX10" fmla="*/ 246988 w 265679"/>
              <a:gd name="connsiteY10" fmla="*/ 588059 h 606722"/>
              <a:gd name="connsiteX11" fmla="*/ 246988 w 265679"/>
              <a:gd name="connsiteY11" fmla="*/ 549756 h 606722"/>
              <a:gd name="connsiteX12" fmla="*/ 227852 w 265679"/>
              <a:gd name="connsiteY12" fmla="*/ 549756 h 606722"/>
              <a:gd name="connsiteX13" fmla="*/ 227852 w 265679"/>
              <a:gd name="connsiteY13" fmla="*/ 531182 h 606722"/>
              <a:gd name="connsiteX14" fmla="*/ 246988 w 265679"/>
              <a:gd name="connsiteY14" fmla="*/ 531182 h 606722"/>
              <a:gd name="connsiteX15" fmla="*/ 246988 w 265679"/>
              <a:gd name="connsiteY15" fmla="*/ 293719 h 606722"/>
              <a:gd name="connsiteX16" fmla="*/ 66131 w 265679"/>
              <a:gd name="connsiteY16" fmla="*/ 227243 h 606722"/>
              <a:gd name="connsiteX17" fmla="*/ 66131 w 265679"/>
              <a:gd name="connsiteY17" fmla="*/ 275056 h 606722"/>
              <a:gd name="connsiteX18" fmla="*/ 76010 w 265679"/>
              <a:gd name="connsiteY18" fmla="*/ 275056 h 606722"/>
              <a:gd name="connsiteX19" fmla="*/ 76010 w 265679"/>
              <a:gd name="connsiteY19" fmla="*/ 227243 h 606722"/>
              <a:gd name="connsiteX20" fmla="*/ 37649 w 265679"/>
              <a:gd name="connsiteY20" fmla="*/ 179875 h 606722"/>
              <a:gd name="connsiteX21" fmla="*/ 37649 w 265679"/>
              <a:gd name="connsiteY21" fmla="*/ 275056 h 606722"/>
              <a:gd name="connsiteX22" fmla="*/ 47529 w 265679"/>
              <a:gd name="connsiteY22" fmla="*/ 275056 h 606722"/>
              <a:gd name="connsiteX23" fmla="*/ 47529 w 265679"/>
              <a:gd name="connsiteY23" fmla="*/ 208669 h 606722"/>
              <a:gd name="connsiteX24" fmla="*/ 76010 w 265679"/>
              <a:gd name="connsiteY24" fmla="*/ 208669 h 606722"/>
              <a:gd name="connsiteX25" fmla="*/ 76010 w 265679"/>
              <a:gd name="connsiteY25" fmla="*/ 179875 h 606722"/>
              <a:gd name="connsiteX26" fmla="*/ 123539 w 265679"/>
              <a:gd name="connsiteY26" fmla="*/ 136062 h 606722"/>
              <a:gd name="connsiteX27" fmla="*/ 104314 w 265679"/>
              <a:gd name="connsiteY27" fmla="*/ 142460 h 606722"/>
              <a:gd name="connsiteX28" fmla="*/ 94256 w 265679"/>
              <a:gd name="connsiteY28" fmla="*/ 139083 h 606722"/>
              <a:gd name="connsiteX29" fmla="*/ 94612 w 265679"/>
              <a:gd name="connsiteY29" fmla="*/ 139883 h 606722"/>
              <a:gd name="connsiteX30" fmla="*/ 94612 w 265679"/>
              <a:gd name="connsiteY30" fmla="*/ 275056 h 606722"/>
              <a:gd name="connsiteX31" fmla="*/ 123539 w 265679"/>
              <a:gd name="connsiteY31" fmla="*/ 275056 h 606722"/>
              <a:gd name="connsiteX32" fmla="*/ 56874 w 265679"/>
              <a:gd name="connsiteY32" fmla="*/ 106023 h 606722"/>
              <a:gd name="connsiteX33" fmla="*/ 37649 w 265679"/>
              <a:gd name="connsiteY33" fmla="*/ 144327 h 606722"/>
              <a:gd name="connsiteX34" fmla="*/ 37649 w 265679"/>
              <a:gd name="connsiteY34" fmla="*/ 161212 h 606722"/>
              <a:gd name="connsiteX35" fmla="*/ 76010 w 265679"/>
              <a:gd name="connsiteY35" fmla="*/ 161212 h 606722"/>
              <a:gd name="connsiteX36" fmla="*/ 76010 w 265679"/>
              <a:gd name="connsiteY36" fmla="*/ 144327 h 606722"/>
              <a:gd name="connsiteX37" fmla="*/ 104314 w 265679"/>
              <a:gd name="connsiteY37" fmla="*/ 80340 h 606722"/>
              <a:gd name="connsiteX38" fmla="*/ 88382 w 265679"/>
              <a:gd name="connsiteY38" fmla="*/ 117488 h 606722"/>
              <a:gd name="connsiteX39" fmla="*/ 104314 w 265679"/>
              <a:gd name="connsiteY39" fmla="*/ 122820 h 606722"/>
              <a:gd name="connsiteX40" fmla="*/ 120245 w 265679"/>
              <a:gd name="connsiteY40" fmla="*/ 117488 h 606722"/>
              <a:gd name="connsiteX41" fmla="*/ 170622 w 265679"/>
              <a:gd name="connsiteY41" fmla="*/ 18574 h 606722"/>
              <a:gd name="connsiteX42" fmla="*/ 170622 w 265679"/>
              <a:gd name="connsiteY42" fmla="*/ 37948 h 606722"/>
              <a:gd name="connsiteX43" fmla="*/ 208805 w 265679"/>
              <a:gd name="connsiteY43" fmla="*/ 37948 h 606722"/>
              <a:gd name="connsiteX44" fmla="*/ 208805 w 265679"/>
              <a:gd name="connsiteY44" fmla="*/ 56522 h 606722"/>
              <a:gd name="connsiteX45" fmla="*/ 170622 w 265679"/>
              <a:gd name="connsiteY45" fmla="*/ 56522 h 606722"/>
              <a:gd name="connsiteX46" fmla="*/ 170622 w 265679"/>
              <a:gd name="connsiteY46" fmla="*/ 75896 h 606722"/>
              <a:gd name="connsiteX47" fmla="*/ 189847 w 265679"/>
              <a:gd name="connsiteY47" fmla="*/ 75896 h 606722"/>
              <a:gd name="connsiteX48" fmla="*/ 189847 w 265679"/>
              <a:gd name="connsiteY48" fmla="*/ 94470 h 606722"/>
              <a:gd name="connsiteX49" fmla="*/ 170622 w 265679"/>
              <a:gd name="connsiteY49" fmla="*/ 94470 h 606722"/>
              <a:gd name="connsiteX50" fmla="*/ 170622 w 265679"/>
              <a:gd name="connsiteY50" fmla="*/ 113844 h 606722"/>
              <a:gd name="connsiteX51" fmla="*/ 208805 w 265679"/>
              <a:gd name="connsiteY51" fmla="*/ 113844 h 606722"/>
              <a:gd name="connsiteX52" fmla="*/ 208805 w 265679"/>
              <a:gd name="connsiteY52" fmla="*/ 132418 h 606722"/>
              <a:gd name="connsiteX53" fmla="*/ 170622 w 265679"/>
              <a:gd name="connsiteY53" fmla="*/ 132418 h 606722"/>
              <a:gd name="connsiteX54" fmla="*/ 170622 w 265679"/>
              <a:gd name="connsiteY54" fmla="*/ 151792 h 606722"/>
              <a:gd name="connsiteX55" fmla="*/ 189847 w 265679"/>
              <a:gd name="connsiteY55" fmla="*/ 151792 h 606722"/>
              <a:gd name="connsiteX56" fmla="*/ 189847 w 265679"/>
              <a:gd name="connsiteY56" fmla="*/ 170366 h 606722"/>
              <a:gd name="connsiteX57" fmla="*/ 170622 w 265679"/>
              <a:gd name="connsiteY57" fmla="*/ 170366 h 606722"/>
              <a:gd name="connsiteX58" fmla="*/ 170622 w 265679"/>
              <a:gd name="connsiteY58" fmla="*/ 189740 h 606722"/>
              <a:gd name="connsiteX59" fmla="*/ 208805 w 265679"/>
              <a:gd name="connsiteY59" fmla="*/ 189740 h 606722"/>
              <a:gd name="connsiteX60" fmla="*/ 208805 w 265679"/>
              <a:gd name="connsiteY60" fmla="*/ 208314 h 606722"/>
              <a:gd name="connsiteX61" fmla="*/ 170622 w 265679"/>
              <a:gd name="connsiteY61" fmla="*/ 208314 h 606722"/>
              <a:gd name="connsiteX62" fmla="*/ 170622 w 265679"/>
              <a:gd name="connsiteY62" fmla="*/ 227688 h 606722"/>
              <a:gd name="connsiteX63" fmla="*/ 189847 w 265679"/>
              <a:gd name="connsiteY63" fmla="*/ 227688 h 606722"/>
              <a:gd name="connsiteX64" fmla="*/ 189847 w 265679"/>
              <a:gd name="connsiteY64" fmla="*/ 246262 h 606722"/>
              <a:gd name="connsiteX65" fmla="*/ 170622 w 265679"/>
              <a:gd name="connsiteY65" fmla="*/ 246262 h 606722"/>
              <a:gd name="connsiteX66" fmla="*/ 170622 w 265679"/>
              <a:gd name="connsiteY66" fmla="*/ 275056 h 606722"/>
              <a:gd name="connsiteX67" fmla="*/ 228030 w 265679"/>
              <a:gd name="connsiteY67" fmla="*/ 275056 h 606722"/>
              <a:gd name="connsiteX68" fmla="*/ 228030 w 265679"/>
              <a:gd name="connsiteY68" fmla="*/ 18574 h 606722"/>
              <a:gd name="connsiteX69" fmla="*/ 152020 w 265679"/>
              <a:gd name="connsiteY69" fmla="*/ 0 h 606722"/>
              <a:gd name="connsiteX70" fmla="*/ 246632 w 265679"/>
              <a:gd name="connsiteY70" fmla="*/ 0 h 606722"/>
              <a:gd name="connsiteX71" fmla="*/ 246632 w 265679"/>
              <a:gd name="connsiteY71" fmla="*/ 275056 h 606722"/>
              <a:gd name="connsiteX72" fmla="*/ 265679 w 265679"/>
              <a:gd name="connsiteY72" fmla="*/ 275056 h 606722"/>
              <a:gd name="connsiteX73" fmla="*/ 265679 w 265679"/>
              <a:gd name="connsiteY73" fmla="*/ 606722 h 606722"/>
              <a:gd name="connsiteX74" fmla="*/ 0 w 265679"/>
              <a:gd name="connsiteY74" fmla="*/ 606722 h 606722"/>
              <a:gd name="connsiteX75" fmla="*/ 0 w 265679"/>
              <a:gd name="connsiteY75" fmla="*/ 275056 h 606722"/>
              <a:gd name="connsiteX76" fmla="*/ 19047 w 265679"/>
              <a:gd name="connsiteY76" fmla="*/ 275056 h 606722"/>
              <a:gd name="connsiteX77" fmla="*/ 19047 w 265679"/>
              <a:gd name="connsiteY77" fmla="*/ 139883 h 606722"/>
              <a:gd name="connsiteX78" fmla="*/ 56785 w 265679"/>
              <a:gd name="connsiteY78" fmla="*/ 64343 h 606722"/>
              <a:gd name="connsiteX79" fmla="*/ 75209 w 265679"/>
              <a:gd name="connsiteY79" fmla="*/ 101047 h 606722"/>
              <a:gd name="connsiteX80" fmla="*/ 104314 w 265679"/>
              <a:gd name="connsiteY80" fmla="*/ 33149 h 606722"/>
              <a:gd name="connsiteX81" fmla="*/ 142141 w 265679"/>
              <a:gd name="connsiteY81" fmla="*/ 121220 h 606722"/>
              <a:gd name="connsiteX82" fmla="*/ 142141 w 265679"/>
              <a:gd name="connsiteY82" fmla="*/ 275056 h 606722"/>
              <a:gd name="connsiteX83" fmla="*/ 152020 w 265679"/>
              <a:gd name="connsiteY83" fmla="*/ 275056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65679" h="606722">
                <a:moveTo>
                  <a:pt x="56876" y="531217"/>
                </a:moveTo>
                <a:lnTo>
                  <a:pt x="208803" y="531217"/>
                </a:lnTo>
                <a:lnTo>
                  <a:pt x="208803" y="549776"/>
                </a:lnTo>
                <a:lnTo>
                  <a:pt x="56876" y="549776"/>
                </a:lnTo>
                <a:close/>
                <a:moveTo>
                  <a:pt x="18691" y="293719"/>
                </a:moveTo>
                <a:lnTo>
                  <a:pt x="18691" y="531182"/>
                </a:lnTo>
                <a:lnTo>
                  <a:pt x="37827" y="531182"/>
                </a:lnTo>
                <a:lnTo>
                  <a:pt x="37827" y="549756"/>
                </a:lnTo>
                <a:lnTo>
                  <a:pt x="18691" y="549756"/>
                </a:lnTo>
                <a:lnTo>
                  <a:pt x="18691" y="588059"/>
                </a:lnTo>
                <a:lnTo>
                  <a:pt x="246988" y="588059"/>
                </a:lnTo>
                <a:lnTo>
                  <a:pt x="246988" y="549756"/>
                </a:lnTo>
                <a:lnTo>
                  <a:pt x="227852" y="549756"/>
                </a:lnTo>
                <a:lnTo>
                  <a:pt x="227852" y="531182"/>
                </a:lnTo>
                <a:lnTo>
                  <a:pt x="246988" y="531182"/>
                </a:lnTo>
                <a:lnTo>
                  <a:pt x="246988" y="293719"/>
                </a:lnTo>
                <a:close/>
                <a:moveTo>
                  <a:pt x="66131" y="227243"/>
                </a:moveTo>
                <a:lnTo>
                  <a:pt x="66131" y="275056"/>
                </a:lnTo>
                <a:lnTo>
                  <a:pt x="76010" y="275056"/>
                </a:lnTo>
                <a:lnTo>
                  <a:pt x="76010" y="227243"/>
                </a:lnTo>
                <a:close/>
                <a:moveTo>
                  <a:pt x="37649" y="179875"/>
                </a:moveTo>
                <a:lnTo>
                  <a:pt x="37649" y="275056"/>
                </a:lnTo>
                <a:lnTo>
                  <a:pt x="47529" y="275056"/>
                </a:lnTo>
                <a:lnTo>
                  <a:pt x="47529" y="208669"/>
                </a:lnTo>
                <a:lnTo>
                  <a:pt x="76010" y="208669"/>
                </a:lnTo>
                <a:lnTo>
                  <a:pt x="76010" y="179875"/>
                </a:lnTo>
                <a:close/>
                <a:moveTo>
                  <a:pt x="123539" y="136062"/>
                </a:moveTo>
                <a:lnTo>
                  <a:pt x="104314" y="142460"/>
                </a:lnTo>
                <a:lnTo>
                  <a:pt x="94256" y="139083"/>
                </a:lnTo>
                <a:lnTo>
                  <a:pt x="94612" y="139883"/>
                </a:lnTo>
                <a:lnTo>
                  <a:pt x="94612" y="275056"/>
                </a:lnTo>
                <a:lnTo>
                  <a:pt x="123539" y="275056"/>
                </a:lnTo>
                <a:close/>
                <a:moveTo>
                  <a:pt x="56874" y="106023"/>
                </a:moveTo>
                <a:lnTo>
                  <a:pt x="37649" y="144327"/>
                </a:lnTo>
                <a:lnTo>
                  <a:pt x="37649" y="161212"/>
                </a:lnTo>
                <a:lnTo>
                  <a:pt x="76010" y="161212"/>
                </a:lnTo>
                <a:lnTo>
                  <a:pt x="76010" y="144327"/>
                </a:lnTo>
                <a:close/>
                <a:moveTo>
                  <a:pt x="104314" y="80340"/>
                </a:moveTo>
                <a:lnTo>
                  <a:pt x="88382" y="117488"/>
                </a:lnTo>
                <a:lnTo>
                  <a:pt x="104314" y="122820"/>
                </a:lnTo>
                <a:lnTo>
                  <a:pt x="120245" y="117488"/>
                </a:lnTo>
                <a:close/>
                <a:moveTo>
                  <a:pt x="170622" y="18574"/>
                </a:moveTo>
                <a:lnTo>
                  <a:pt x="170622" y="37948"/>
                </a:lnTo>
                <a:lnTo>
                  <a:pt x="208805" y="37948"/>
                </a:lnTo>
                <a:lnTo>
                  <a:pt x="208805" y="56522"/>
                </a:lnTo>
                <a:lnTo>
                  <a:pt x="170622" y="56522"/>
                </a:lnTo>
                <a:lnTo>
                  <a:pt x="170622" y="75896"/>
                </a:lnTo>
                <a:lnTo>
                  <a:pt x="189847" y="75896"/>
                </a:lnTo>
                <a:lnTo>
                  <a:pt x="189847" y="94470"/>
                </a:lnTo>
                <a:lnTo>
                  <a:pt x="170622" y="94470"/>
                </a:lnTo>
                <a:lnTo>
                  <a:pt x="170622" y="113844"/>
                </a:lnTo>
                <a:lnTo>
                  <a:pt x="208805" y="113844"/>
                </a:lnTo>
                <a:lnTo>
                  <a:pt x="208805" y="132418"/>
                </a:lnTo>
                <a:lnTo>
                  <a:pt x="170622" y="132418"/>
                </a:lnTo>
                <a:lnTo>
                  <a:pt x="170622" y="151792"/>
                </a:lnTo>
                <a:lnTo>
                  <a:pt x="189847" y="151792"/>
                </a:lnTo>
                <a:lnTo>
                  <a:pt x="189847" y="170366"/>
                </a:lnTo>
                <a:lnTo>
                  <a:pt x="170622" y="170366"/>
                </a:lnTo>
                <a:lnTo>
                  <a:pt x="170622" y="189740"/>
                </a:lnTo>
                <a:lnTo>
                  <a:pt x="208805" y="189740"/>
                </a:lnTo>
                <a:lnTo>
                  <a:pt x="208805" y="208314"/>
                </a:lnTo>
                <a:lnTo>
                  <a:pt x="170622" y="208314"/>
                </a:lnTo>
                <a:lnTo>
                  <a:pt x="170622" y="227688"/>
                </a:lnTo>
                <a:lnTo>
                  <a:pt x="189847" y="227688"/>
                </a:lnTo>
                <a:lnTo>
                  <a:pt x="189847" y="246262"/>
                </a:lnTo>
                <a:lnTo>
                  <a:pt x="170622" y="246262"/>
                </a:lnTo>
                <a:lnTo>
                  <a:pt x="170622" y="275056"/>
                </a:lnTo>
                <a:lnTo>
                  <a:pt x="228030" y="275056"/>
                </a:lnTo>
                <a:lnTo>
                  <a:pt x="228030" y="18574"/>
                </a:lnTo>
                <a:close/>
                <a:moveTo>
                  <a:pt x="152020" y="0"/>
                </a:moveTo>
                <a:lnTo>
                  <a:pt x="246632" y="0"/>
                </a:lnTo>
                <a:lnTo>
                  <a:pt x="246632" y="275056"/>
                </a:lnTo>
                <a:lnTo>
                  <a:pt x="265679" y="275056"/>
                </a:lnTo>
                <a:lnTo>
                  <a:pt x="265679" y="606722"/>
                </a:lnTo>
                <a:lnTo>
                  <a:pt x="0" y="606722"/>
                </a:lnTo>
                <a:lnTo>
                  <a:pt x="0" y="275056"/>
                </a:lnTo>
                <a:lnTo>
                  <a:pt x="19047" y="275056"/>
                </a:lnTo>
                <a:lnTo>
                  <a:pt x="19047" y="139883"/>
                </a:lnTo>
                <a:lnTo>
                  <a:pt x="56785" y="64343"/>
                </a:lnTo>
                <a:lnTo>
                  <a:pt x="75209" y="101047"/>
                </a:lnTo>
                <a:lnTo>
                  <a:pt x="104314" y="33149"/>
                </a:lnTo>
                <a:lnTo>
                  <a:pt x="142141" y="121220"/>
                </a:lnTo>
                <a:lnTo>
                  <a:pt x="142141" y="275056"/>
                </a:lnTo>
                <a:lnTo>
                  <a:pt x="152020" y="275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文本框 36"/>
          <p:cNvSpPr txBox="1"/>
          <p:nvPr/>
        </p:nvSpPr>
        <p:spPr>
          <a:xfrm>
            <a:off x="1692167" y="3208918"/>
            <a:ext cx="5759668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sz="100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2" name="文本框 10"/>
          <p:cNvSpPr txBox="1"/>
          <p:nvPr>
            <p:custDataLst>
              <p:tags r:id="rId6"/>
            </p:custDataLst>
          </p:nvPr>
        </p:nvSpPr>
        <p:spPr>
          <a:xfrm>
            <a:off x="951230" y="2046605"/>
            <a:ext cx="713867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endParaRPr lang="zh-CN" altLang="en-US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" y="2476124"/>
            <a:ext cx="7200780" cy="2227946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2672984" y="439430"/>
            <a:ext cx="409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Process of training</a:t>
            </a:r>
            <a:endParaRPr lang="zh-CN" altLang="en-US" sz="2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983077"/>
            <a:ext cx="2403985" cy="134951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2523675" y="454798"/>
            <a:ext cx="409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Prediction</a:t>
            </a:r>
            <a:endParaRPr lang="zh-CN" altLang="en-US" sz="2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4" y="1132293"/>
            <a:ext cx="1644495" cy="1644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28" y="3097034"/>
            <a:ext cx="1644495" cy="1644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86" y="3083910"/>
            <a:ext cx="1644495" cy="16444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86" y="1132293"/>
            <a:ext cx="1644495" cy="16444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3" y="3083910"/>
            <a:ext cx="1644495" cy="16444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28" y="1132292"/>
            <a:ext cx="1644495" cy="164449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25" y="3057525"/>
            <a:ext cx="3655059" cy="1736623"/>
          </a:xfrm>
          <a:prstGeom prst="rect">
            <a:avLst/>
          </a:prstGeom>
        </p:spPr>
      </p:pic>
      <p:sp>
        <p:nvSpPr>
          <p:cNvPr id="4" name="文本框 10"/>
          <p:cNvSpPr txBox="1"/>
          <p:nvPr/>
        </p:nvSpPr>
        <p:spPr>
          <a:xfrm>
            <a:off x="2523675" y="454798"/>
            <a:ext cx="409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Disadvantages</a:t>
            </a:r>
            <a:endParaRPr lang="zh-CN" altLang="en-US" sz="2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2" y="1178719"/>
            <a:ext cx="3679573" cy="36154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16873" y="1178719"/>
            <a:ext cx="3835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Our model identifies other diseases that cause lung opacity as pneumonia.</a:t>
            </a:r>
            <a:endParaRPr lang="en-US" altLang="zh-CN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5466608" y="2688193"/>
            <a:ext cx="1935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Tumor in the lung</a:t>
            </a:r>
            <a:endParaRPr lang="en-US" altLang="zh-CN" b="1" i="1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50231" y="854908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/>
              <a:t>White lung</a:t>
            </a:r>
            <a:endParaRPr lang="en-US" altLang="zh-CN" b="1" i="1" dirty="0"/>
          </a:p>
          <a:p>
            <a:endParaRPr lang="zh-CN" altLang="en-US" dirty="0"/>
          </a:p>
        </p:txBody>
      </p:sp>
    </p:spTree>
  </p:cSld>
  <p:clrMapOvr>
    <a:masterClrMapping/>
  </p:clrMapOvr>
  <p:transition spd="slow" advClick="0" advTm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1932269" y="2338489"/>
            <a:ext cx="527946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Background and significance of topic selection</a:t>
            </a:r>
            <a:endParaRPr lang="zh-CN" altLang="en-US" sz="24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493992" y="913168"/>
            <a:ext cx="215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01</a:t>
            </a:r>
            <a:endParaRPr lang="en-US" altLang="zh-CN" sz="7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04511" y="3945186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2523675" y="454798"/>
            <a:ext cx="409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Advantages</a:t>
            </a:r>
            <a:endParaRPr lang="zh-CN" altLang="en-US" sz="2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/>
          <p:nvPr/>
        </p:nvSpPr>
        <p:spPr>
          <a:xfrm>
            <a:off x="3493992" y="1118273"/>
            <a:ext cx="21560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05</a:t>
            </a:r>
            <a:endParaRPr lang="en-US" altLang="zh-CN" sz="7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04511" y="3660706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50" name="文本框 10"/>
          <p:cNvSpPr txBox="1"/>
          <p:nvPr>
            <p:custDataLst>
              <p:tags r:id="rId1"/>
            </p:custDataLst>
          </p:nvPr>
        </p:nvSpPr>
        <p:spPr>
          <a:xfrm>
            <a:off x="1459230" y="2633345"/>
            <a:ext cx="6798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More on COVID-19: The symptoms analysis</a:t>
            </a:r>
            <a:endParaRPr sz="24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Description of the data set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10"/>
          <p:cNvSpPr txBox="1"/>
          <p:nvPr>
            <p:custDataLst>
              <p:tags r:id="rId1"/>
            </p:custDataLst>
          </p:nvPr>
        </p:nvSpPr>
        <p:spPr>
          <a:xfrm>
            <a:off x="1685290" y="1717675"/>
            <a:ext cx="577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Country</a:t>
            </a:r>
            <a:r>
              <a:rPr lang="en-US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List of countries person visited.</a:t>
            </a:r>
            <a:endParaRPr lang="en-US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b="1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Age</a:t>
            </a:r>
            <a:r>
              <a:rPr lang="en-US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Classification of the age group for each person, based on WHO Age Group Standard.</a:t>
            </a:r>
            <a:endParaRPr lang="en-US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b="1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Symptoms</a:t>
            </a:r>
            <a:r>
              <a:rPr lang="en-US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According to WHO, 5 are major symptoms of COVID-19, Fever, Tiredness, Difficulty in breathing, Dry cough, and sore throat.</a:t>
            </a:r>
            <a:endParaRPr lang="en-US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b="1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Experience any other symptoms</a:t>
            </a:r>
            <a:r>
              <a:rPr lang="en-US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Pains, Nasal Congestion, Runny Nose, Diarrhea and Other.</a:t>
            </a:r>
            <a:endParaRPr lang="en-US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b="1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Severity</a:t>
            </a:r>
            <a:r>
              <a:rPr lang="en-US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The level of severity, Mild, Moderate, Severe</a:t>
            </a:r>
            <a:endParaRPr lang="en-US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b="1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Contact</a:t>
            </a:r>
            <a:r>
              <a:rPr lang="en-US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Has the person contacted some other COVID-19 Patient</a:t>
            </a:r>
            <a:endParaRPr lang="en-US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Visual analysis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The severity data distribu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370" y="1042035"/>
            <a:ext cx="5509895" cy="36741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Visual analysis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Symptoms count 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620" y="1089660"/>
            <a:ext cx="5573395" cy="37160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Visual analysis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Symptoms pie 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805" y="1188085"/>
            <a:ext cx="5407025" cy="36048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Visual analysis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Count of total symptom occur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2775" y="1130300"/>
            <a:ext cx="5379085" cy="3586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0"/>
          <p:cNvSpPr txBox="1"/>
          <p:nvPr/>
        </p:nvSpPr>
        <p:spPr>
          <a:xfrm>
            <a:off x="1685290" y="280670"/>
            <a:ext cx="5773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D4F6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Random Forest Classifier</a:t>
            </a:r>
            <a:endParaRPr lang="en-US" sz="3200" dirty="0">
              <a:solidFill>
                <a:srgbClr val="2D4F6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Feature_import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715" y="989965"/>
            <a:ext cx="5576570" cy="37179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/>
          <p:cNvSpPr txBox="1"/>
          <p:nvPr/>
        </p:nvSpPr>
        <p:spPr>
          <a:xfrm>
            <a:off x="2088515" y="3361055"/>
            <a:ext cx="49669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Reporters: Jiawei Xiong, Yang Liu, Yicheng Wu, Cheng Zeng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   </a:t>
            </a:r>
            <a:endParaRPr lang="zh-CN" altLang="en-US" sz="15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Freeform 5"/>
          <p:cNvSpPr>
            <a:spLocks noEditPoints="1"/>
          </p:cNvSpPr>
          <p:nvPr/>
        </p:nvSpPr>
        <p:spPr bwMode="auto">
          <a:xfrm>
            <a:off x="4115554" y="1083071"/>
            <a:ext cx="912893" cy="476189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42" name="TextBox 28"/>
          <p:cNvSpPr txBox="1"/>
          <p:nvPr/>
        </p:nvSpPr>
        <p:spPr>
          <a:xfrm>
            <a:off x="3024505" y="2342515"/>
            <a:ext cx="3185795" cy="45910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Thank you</a:t>
            </a:r>
            <a:endParaRPr lang="en-US" altLang="zh-CN" sz="24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ipple dir="l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82365" y="980440"/>
            <a:ext cx="41433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more than 15% of all</a:t>
            </a:r>
            <a:r>
              <a:rPr lang="en-US" altLang="zh-CN"/>
              <a:t> under-five death 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90290" y="150050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</a:t>
            </a:r>
            <a:r>
              <a:rPr lang="zh-CN" altLang="en-US"/>
              <a:t>one of the top ten causes of death in</a:t>
            </a:r>
            <a:r>
              <a:rPr lang="en-US" altLang="zh-CN"/>
              <a:t> the US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90290" y="2020570"/>
            <a:ext cx="55543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2015, more than 500,000 people visited</a:t>
            </a:r>
            <a:r>
              <a:rPr lang="en-US" altLang="zh-CN"/>
              <a:t> visited emergency rooms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590290" y="227266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of which </a:t>
            </a:r>
            <a:r>
              <a:rPr lang="zh-CN" altLang="en-US"/>
              <a:t>more than</a:t>
            </a:r>
            <a:r>
              <a:rPr lang="en-US" altLang="zh-CN"/>
              <a:t> </a:t>
            </a:r>
            <a:r>
              <a:rPr lang="zh-CN" altLang="en-US"/>
              <a:t>50,000 di</a:t>
            </a:r>
            <a:r>
              <a:rPr lang="en-US" altLang="zh-CN"/>
              <a:t>ed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36625" y="3725545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like position and depth of X-ray make 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interpretation comp</a:t>
            </a:r>
            <a:r>
              <a:rPr lang="en-US" altLang="zh-CN"/>
              <a:t>licate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 rot="21180000">
            <a:off x="4483735" y="3256915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an automatic detecting system to help</a:t>
            </a:r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specialists do a judgment </a:t>
            </a:r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1385570" y="536575"/>
            <a:ext cx="2152015" cy="2365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776720" y="3811270"/>
            <a:ext cx="1767205" cy="1033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501650" y="2113280"/>
            <a:ext cx="8383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Pneumonia detection</a:t>
            </a:r>
            <a:r>
              <a:rPr lang="en-US" altLang="zh-CN" sz="3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 </a:t>
            </a:r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sz="3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based on </a:t>
            </a:r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sz="3200" b="1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Traditional machine learning</a:t>
            </a:r>
            <a:endParaRPr lang="en-US" altLang="zh-CN" sz="3200" b="1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7" name="文本框 10"/>
          <p:cNvSpPr txBox="1"/>
          <p:nvPr/>
        </p:nvSpPr>
        <p:spPr>
          <a:xfrm>
            <a:off x="3493992" y="1118273"/>
            <a:ext cx="215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02</a:t>
            </a:r>
            <a:endParaRPr lang="en-US" altLang="zh-CN" sz="7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0"/>
          <p:cNvSpPr txBox="1"/>
          <p:nvPr/>
        </p:nvSpPr>
        <p:spPr>
          <a:xfrm>
            <a:off x="3587836" y="360315"/>
            <a:ext cx="19683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dataset</a:t>
            </a:r>
            <a:endParaRPr lang="en-US" sz="3200" b="1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5637485" y="2659036"/>
            <a:ext cx="1794630" cy="584420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1046471" y="2657766"/>
            <a:ext cx="1794630" cy="584420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5892866" y="2758886"/>
            <a:ext cx="1315246" cy="383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load data</a:t>
            </a:r>
            <a:endParaRPr lang="en-US" altLang="zh-CN" sz="19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5" name="文本框 12"/>
          <p:cNvSpPr txBox="1"/>
          <p:nvPr/>
        </p:nvSpPr>
        <p:spPr>
          <a:xfrm>
            <a:off x="1215390" y="2812415"/>
            <a:ext cx="1626235" cy="275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images and labels </a:t>
            </a:r>
            <a:endParaRPr lang="en-US" altLang="zh-CN" sz="12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37530" y="1158240"/>
            <a:ext cx="1758950" cy="28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(64,64)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024059" y="3176379"/>
            <a:ext cx="0" cy="319004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6550816" y="2455983"/>
            <a:ext cx="0" cy="357224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305050" y="4266565"/>
            <a:ext cx="3332480" cy="43180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>
              <a:lnSpc>
                <a:spcPts val="1500"/>
              </a:lnSpc>
            </a:pPr>
            <a:r>
              <a:rPr sz="1000" b="1" i="1">
                <a:solidFill>
                  <a:schemeClr val="accent4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https://data.mendeley.com/datasets/rscbjbr9sj/2</a:t>
            </a:r>
            <a:endParaRPr sz="1000" b="1" i="1">
              <a:solidFill>
                <a:schemeClr val="accent4"/>
              </a:solidFill>
              <a:effectLst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0385" y="3625850"/>
            <a:ext cx="4420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Labeled Optical Coherence Tomography (OCT) 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Chest X-Ray Images for Classification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1170305"/>
            <a:ext cx="2215515" cy="11182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1536065"/>
            <a:ext cx="1590675" cy="323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902460"/>
            <a:ext cx="1076325" cy="295275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22" idx="2"/>
            <a:endCxn id="11" idx="0"/>
          </p:cNvCxnSpPr>
          <p:nvPr/>
        </p:nvCxnSpPr>
        <p:spPr>
          <a:xfrm>
            <a:off x="6517005" y="1441450"/>
            <a:ext cx="0" cy="94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516370" y="1838325"/>
            <a:ext cx="0" cy="94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右箭头 18"/>
          <p:cNvSpPr/>
          <p:nvPr/>
        </p:nvSpPr>
        <p:spPr>
          <a:xfrm rot="16200000">
            <a:off x="1555750" y="3263900"/>
            <a:ext cx="683260" cy="8267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3449275" y="2659671"/>
            <a:ext cx="1794630" cy="584420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0" y="1444625"/>
            <a:ext cx="1889760" cy="8337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9705" y="3040380"/>
            <a:ext cx="3977005" cy="19354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-1189" t="-53987" r="1189" b="53987"/>
          <a:stretch>
            <a:fillRect/>
          </a:stretch>
        </p:blipFill>
        <p:spPr>
          <a:xfrm>
            <a:off x="965835" y="-1165225"/>
            <a:ext cx="7485380" cy="4391025"/>
          </a:xfrm>
          <a:prstGeom prst="rect">
            <a:avLst/>
          </a:prstGeom>
        </p:spPr>
      </p:pic>
      <p:sp>
        <p:nvSpPr>
          <p:cNvPr id="16" name="文本框 10"/>
          <p:cNvSpPr txBox="1"/>
          <p:nvPr/>
        </p:nvSpPr>
        <p:spPr>
          <a:xfrm>
            <a:off x="2543896" y="313325"/>
            <a:ext cx="19683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PCA:</a:t>
            </a:r>
            <a:endParaRPr lang="en-US" sz="28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45" y="835025"/>
            <a:ext cx="5153025" cy="609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62070" y="467360"/>
            <a:ext cx="473773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remain 95% variance  from 12288 to 546 dimension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3005" y="1112520"/>
            <a:ext cx="5132705" cy="1837690"/>
          </a:xfrm>
          <a:prstGeom prst="rect">
            <a:avLst/>
          </a:prstGeom>
        </p:spPr>
      </p:pic>
      <p:sp>
        <p:nvSpPr>
          <p:cNvPr id="19" name="文本框 10"/>
          <p:cNvSpPr txBox="1"/>
          <p:nvPr/>
        </p:nvSpPr>
        <p:spPr>
          <a:xfrm>
            <a:off x="3587750" y="360045"/>
            <a:ext cx="2275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data balance</a:t>
            </a:r>
            <a:endParaRPr lang="en-US" altLang="zh-CN" sz="2400" b="1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" y="2672080"/>
            <a:ext cx="4471035" cy="2037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80" y="252730"/>
            <a:ext cx="1972310" cy="821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rot="21000000">
            <a:off x="582295" y="568325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inbalanced!</a:t>
            </a:r>
            <a:endParaRPr lang="en-US" altLang="zh-CN" sz="1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130" y="3051810"/>
            <a:ext cx="4143375" cy="44196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6373495" y="2829560"/>
            <a:ext cx="180340" cy="22225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 rot="10800000">
            <a:off x="2096770" y="2496820"/>
            <a:ext cx="180340" cy="22225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" y="2052320"/>
            <a:ext cx="4038600" cy="444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6590" y="360045"/>
            <a:ext cx="2992120" cy="29197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10" y="2583180"/>
            <a:ext cx="3588385" cy="1940560"/>
          </a:xfrm>
          <a:prstGeom prst="rect">
            <a:avLst/>
          </a:prstGeom>
        </p:spPr>
      </p:pic>
      <p:sp>
        <p:nvSpPr>
          <p:cNvPr id="19" name="文本框 10"/>
          <p:cNvSpPr txBox="1"/>
          <p:nvPr/>
        </p:nvSpPr>
        <p:spPr>
          <a:xfrm>
            <a:off x="3587836" y="360315"/>
            <a:ext cx="196832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KNN and SVM</a:t>
            </a:r>
            <a:endParaRPr lang="en-US" altLang="zh-CN" sz="2000" b="1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5115"/>
            <a:ext cx="2787650" cy="2994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555" y="3328035"/>
            <a:ext cx="2126615" cy="545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2040" y="3328035"/>
            <a:ext cx="1537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K=9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925,&quot;width&quot;:8910}"/>
</p:tagLst>
</file>

<file path=ppt/tags/tag10.xml><?xml version="1.0" encoding="utf-8"?>
<p:tagLst xmlns:p="http://schemas.openxmlformats.org/presentationml/2006/main">
  <p:tag name="KSO_WM_UNIT_TEXTBOXSTYLE_SHAPETYPE" val="1"/>
  <p:tag name="KSO_WM_UNIT_TEXTBOXSTYLE_DECORATEINDEX" val="1"/>
  <p:tag name="KSO_WM_UNIT_TEXTBOXSTYLE_GUID" val="{b47a7e6b-9aa4-4836-81fa-5a7eb4f81349}"/>
  <p:tag name="KSO_WM_UNIT_TEXTBOXSTYLE_TEMPLATEID" val="3101783"/>
</p:tagLst>
</file>

<file path=ppt/tags/tag11.xml><?xml version="1.0" encoding="utf-8"?>
<p:tagLst xmlns:p="http://schemas.openxmlformats.org/presentationml/2006/main">
  <p:tag name="KSO_WM_UNIT_TEXTBOXSTYLE_SHAPETYPE" val="1"/>
  <p:tag name="KSO_WM_UNIT_TEXTBOXSTYLE_DECORATEINDEX" val="2"/>
  <p:tag name="KSO_WM_UNIT_TEXTBOXSTYLE_GUID" val="{b47a7e6b-9aa4-4836-81fa-5a7eb4f81349}"/>
  <p:tag name="KSO_WM_UNIT_TEXTBOXSTYLE_TEMPLATEID" val="3101800"/>
</p:tagLst>
</file>

<file path=ppt/tags/tag12.xml><?xml version="1.0" encoding="utf-8"?>
<p:tagLst xmlns:p="http://schemas.openxmlformats.org/presentationml/2006/main">
  <p:tag name="KSO_WM_UNIT_TEXTBOXSTYLE_SHAPETYPE" val="1"/>
  <p:tag name="KSO_WM_UNIT_TEXTBOXSTYLE_DECORATEINDEX" val="3"/>
  <p:tag name="KSO_WM_UNIT_TEXTBOXSTYLE_GUID" val="{b47a7e6b-9aa4-4836-81fa-5a7eb4f81349}"/>
  <p:tag name="KSO_WM_UNIT_TEXTBOXSTYLE_TEMPLATEID" val="3101770"/>
</p:tagLst>
</file>

<file path=ppt/tags/tag13.xml><?xml version="1.0" encoding="utf-8"?>
<p:tagLst xmlns:p="http://schemas.openxmlformats.org/presentationml/2006/main">
  <p:tag name="KSO_WM_UNIT_TEXTBOXSTYLE_SHAPETYPE" val="1"/>
  <p:tag name="KSO_WM_UNIT_TEXTBOXSTYLE_DECORATEINDEX" val="4"/>
  <p:tag name="KSO_WM_UNIT_TEXTBOXSTYLE_GUID" val="{b47a7e6b-9aa4-4836-81fa-5a7eb4f81349}"/>
  <p:tag name="KSO_WM_UNIT_TEXTBOXSTYLE_TEMPLATEID" val="3101784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COMMONDATA" val="eyJjb3VudCI6NSwiaGRpZCI6IjIzYWJlMDQ1OWI2MjkyMjJkMDk1MzViYzA3NjdlMGEyIiwidXNlckNvdW50IjoxfQ=="/>
  <p:tag name="KSO_WPP_MARK_KEY" val="4cec669f-5273-43bc-b8dc-f394c790eb29"/>
</p:tagLst>
</file>

<file path=ppt/tags/tag2.xml><?xml version="1.0" encoding="utf-8"?>
<p:tagLst xmlns:p="http://schemas.openxmlformats.org/presentationml/2006/main">
  <p:tag name="KSO_WM_UNIT_PLACING_PICTURE_USER_VIEWPORT" val="{&quot;height&quot;:4197,&quot;width&quot;:14400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4484,&quot;width&quot;:8251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TEXTBOXSTYLE_SHAPETYPE" val="0"/>
  <p:tag name="KSO_WM_UNIT_HIGHLIGHT" val="0"/>
  <p:tag name="KSO_WM_UNIT_COMPATIBLE" val="0"/>
  <p:tag name="KSO_WM_UNIT_DIAGRAM_ISNUMVISUAL" val="0"/>
  <p:tag name="KSO_WM_UNIT_DIAGRAM_ISREFERUNIT" val="0"/>
  <p:tag name="KSO_WM_UNIT_ID" val="mixed20203167_1*f*1"/>
  <p:tag name="KSO_WM_TEMPLATE_CATEGORY" val="mixed"/>
  <p:tag name="KSO_WM_TEMPLATE_INDEX" val="20203167"/>
  <p:tag name="KSO_WM_UNIT_LAYERLEVEL" val="1"/>
  <p:tag name="KSO_WM_TAG_VERSION" val="1.0"/>
  <p:tag name="KSO_WM_BEAUTIFY_FLAG" val="#wm#"/>
  <p:tag name="KSO_WM_UNIT_TEXTBOXSTYLE_TEMPLATETYPE" val="10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VALUE" val="252"/>
  <p:tag name="KSO_WM_UNIT_TYPE" val="f"/>
  <p:tag name="KSO_WM_UNIT_INDEX" val="1"/>
  <p:tag name="KSO_WM_UNIT_TEXTBOXSTYLE_GUID" val="{b47a7e6b-9aa4-4836-81fa-5a7eb4f81349}"/>
  <p:tag name="KSO_WM_UNIT_TEXTBOXSTYLE_TEMPLATEID" val="3144870"/>
  <p:tag name="KSO_WM_UNIT_TEXTBOXSTYLE_TYPE" val="8"/>
</p:tagLst>
</file>

<file path=ppt/theme/theme1.xml><?xml version="1.0" encoding="utf-8"?>
<a:theme xmlns:a="http://schemas.openxmlformats.org/drawingml/2006/main" name="doc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2762</Words>
  <Application>WPS 演示</Application>
  <PresentationFormat>全屏显示(16:9)</PresentationFormat>
  <Paragraphs>182</Paragraphs>
  <Slides>38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</vt:lpstr>
      <vt:lpstr>宋体</vt:lpstr>
      <vt:lpstr>Wingdings</vt:lpstr>
      <vt:lpstr>阿里巴巴普惠体 R</vt:lpstr>
      <vt:lpstr>微软雅黑</vt:lpstr>
      <vt:lpstr>Calibri</vt:lpstr>
      <vt:lpstr>Arial Unicode MS</vt:lpstr>
      <vt:lpstr>docer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dc:description>qzuser</dc:description>
  <cp:lastModifiedBy>淡定</cp:lastModifiedBy>
  <cp:revision>181</cp:revision>
  <dcterms:created xsi:type="dcterms:W3CDTF">2016-05-20T12:59:00Z</dcterms:created>
  <dcterms:modified xsi:type="dcterms:W3CDTF">2022-12-23T12:12:51Z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EE112A59C94241A6AD273DA1813B48BF</vt:lpwstr>
  </property>
  <property fmtid="{D5CDD505-2E9C-101B-9397-08002B2CF9AE}" pid="4" name="KSOTemplateUUID">
    <vt:lpwstr>v1.0_mb_yjCJurvw0tAruOn4UOVMmQ==</vt:lpwstr>
  </property>
</Properties>
</file>